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9" r:id="rId14"/>
    <p:sldId id="280" r:id="rId15"/>
    <p:sldId id="274" r:id="rId16"/>
    <p:sldId id="275" r:id="rId17"/>
    <p:sldId id="268" r:id="rId18"/>
    <p:sldId id="269" r:id="rId19"/>
    <p:sldId id="270" r:id="rId20"/>
    <p:sldId id="271" r:id="rId21"/>
    <p:sldId id="272" r:id="rId22"/>
    <p:sldId id="273" r:id="rId23"/>
    <p:sldId id="278" r:id="rId24"/>
    <p:sldId id="277" r:id="rId25"/>
    <p:sldId id="276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41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766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639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0957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47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278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708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68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82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94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224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43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71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593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45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71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1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AB64-1E29-4EAE-B3BD-2C0D8BFD3A04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884D3-AB43-40B3-9950-115EC28C9D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9582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20504" y="422695"/>
            <a:ext cx="83676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Palatino Linotype" panose="02040502050505030304" pitchFamily="18" charset="0"/>
              </a:rPr>
              <a:t>                         </a:t>
            </a:r>
            <a:r>
              <a:rPr lang="ru-RU" sz="4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</a:p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«Лучший учитель физики 2019»</a:t>
            </a:r>
            <a:endParaRPr lang="ru-RU" sz="3600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Ð°Ð´Ð°Ð½Ð¸Ñ Ð½Ð° Ð»ÐµÑÐ¾. ÐÐ°ÑÑÐ±ÐµÐ¶Ð½Ð°Ñ Ð»Ð¸ÑÐµÑÐ°ÑÑÑÐ°. â Ð Ð 9Ð. 7E0-7E5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235" y="2094749"/>
            <a:ext cx="4330160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8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4785" y="500333"/>
            <a:ext cx="1091241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dirty="0" smtClean="0">
                <a:solidFill>
                  <a:srgbClr val="002060"/>
                </a:solidFill>
              </a:rPr>
              <a:t>7. </a:t>
            </a:r>
            <a:r>
              <a:rPr lang="ru-RU" sz="4400" dirty="0">
                <a:solidFill>
                  <a:srgbClr val="002060"/>
                </a:solidFill>
              </a:rPr>
              <a:t>Как осуществляется взаимодействие </a:t>
            </a:r>
            <a:r>
              <a:rPr lang="ru-RU" sz="4400" dirty="0" smtClean="0">
                <a:solidFill>
                  <a:srgbClr val="002060"/>
                </a:solidFill>
              </a:rPr>
              <a:t>   </a:t>
            </a:r>
          </a:p>
          <a:p>
            <a:pPr lvl="0"/>
            <a:r>
              <a:rPr lang="ru-RU" sz="4400" dirty="0">
                <a:solidFill>
                  <a:srgbClr val="002060"/>
                </a:solidFill>
              </a:rPr>
              <a:t> </a:t>
            </a:r>
            <a:r>
              <a:rPr lang="ru-RU" sz="4400" dirty="0" smtClean="0">
                <a:solidFill>
                  <a:srgbClr val="002060"/>
                </a:solidFill>
              </a:rPr>
              <a:t>   заряженных </a:t>
            </a:r>
            <a:r>
              <a:rPr lang="ru-RU" sz="4400" dirty="0">
                <a:solidFill>
                  <a:srgbClr val="002060"/>
                </a:solidFill>
              </a:rPr>
              <a:t>тел?</a:t>
            </a:r>
          </a:p>
          <a:p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828136" y="2087592"/>
            <a:ext cx="114990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Тела, имеющие заряды одного знака, взаимно отталкиваются, а тела, имеющие заряды противоположного знака, притягиваются.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416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7146" y="552090"/>
            <a:ext cx="110418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dirty="0" smtClean="0">
                <a:solidFill>
                  <a:srgbClr val="002060"/>
                </a:solidFill>
              </a:rPr>
              <a:t>8.</a:t>
            </a:r>
            <a:r>
              <a:rPr lang="ru-RU" sz="4400" dirty="0">
                <a:solidFill>
                  <a:srgbClr val="002060"/>
                </a:solidFill>
              </a:rPr>
              <a:t> Где мы в быту встречаемся с понятием </a:t>
            </a:r>
            <a:r>
              <a:rPr lang="ru-RU" sz="4400" dirty="0" smtClean="0">
                <a:solidFill>
                  <a:srgbClr val="002060"/>
                </a:solidFill>
              </a:rPr>
              <a:t>    </a:t>
            </a:r>
          </a:p>
          <a:p>
            <a:pPr lvl="0"/>
            <a:r>
              <a:rPr lang="ru-RU" sz="4400" dirty="0">
                <a:solidFill>
                  <a:srgbClr val="002060"/>
                </a:solidFill>
              </a:rPr>
              <a:t>  </a:t>
            </a:r>
            <a:r>
              <a:rPr lang="ru-RU" sz="4400" dirty="0" smtClean="0">
                <a:solidFill>
                  <a:srgbClr val="002060"/>
                </a:solidFill>
              </a:rPr>
              <a:t>  «</a:t>
            </a:r>
            <a:r>
              <a:rPr lang="ru-RU" sz="4400" dirty="0">
                <a:solidFill>
                  <a:srgbClr val="002060"/>
                </a:solidFill>
              </a:rPr>
              <a:t>заряды»?</a:t>
            </a:r>
          </a:p>
          <a:p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897146" y="2139351"/>
            <a:ext cx="104379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 понятием «заряды» мы встречаемся, когда пользуемся электрическим током, т.е. электрическими приборами.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8132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408" y="923026"/>
            <a:ext cx="1228401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r>
              <a:rPr lang="ru-RU" sz="6000" dirty="0" smtClean="0"/>
              <a:t>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«Электрический ток. </a:t>
            </a:r>
            <a:endParaRPr lang="ru-RU" sz="6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электрического тока».</a:t>
            </a:r>
            <a:r>
              <a:rPr lang="ru-RU" sz="6000" b="1" dirty="0">
                <a:solidFill>
                  <a:srgbClr val="002060"/>
                </a:solidFill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32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6377" y="1177137"/>
            <a:ext cx="3355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3095" y="1177137"/>
            <a:ext cx="848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иметь представление об электрическом токе.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728" y="2377466"/>
            <a:ext cx="3648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05842" y="2423632"/>
            <a:ext cx="85861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такое электрический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ток</a:t>
            </a:r>
            <a:r>
              <a:rPr lang="ru-RU" sz="3200" b="1" dirty="0"/>
              <a:t>;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605842" y="3925019"/>
            <a:ext cx="9514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Ознакомиться с источниками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электрического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тока;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5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86" y="1333410"/>
            <a:ext cx="9359660" cy="44672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62975" y="379562"/>
            <a:ext cx="1010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Движение зарядов в проводнике под действием электрического поля.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60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ÑÐµÐ²ÑÐ°ÑÐµÐ½Ð¸Ðµ ÑÐ½ÐµÑÐ³Ð¸Ð¸ Ð¸Ð·Ð»ÑÑÐµÐ½Ð¸Ñ Ð² ÑÐ»ÐµÐºÑÑÐ¸ÑÐµÑÐºÑÑ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31" y="399495"/>
            <a:ext cx="11002593" cy="477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6959" y="5495278"/>
            <a:ext cx="9827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Превращение энергии излучения в </a:t>
            </a:r>
            <a:r>
              <a:rPr lang="ru-RU" sz="3200" b="1" i="1" dirty="0" smtClean="0"/>
              <a:t>электрическую.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98601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362" y="779153"/>
            <a:ext cx="1894458" cy="3055999"/>
          </a:xfrm>
          <a:prstGeom prst="rect">
            <a:avLst/>
          </a:prstGeom>
        </p:spPr>
      </p:pic>
      <p:pic>
        <p:nvPicPr>
          <p:cNvPr id="2054" name="Picture 6" descr="ÐÐºÐºÑÐ¼ÑÐ»ÑÑÐ¾Ñ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21" y="779154"/>
            <a:ext cx="3387793" cy="305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Ð°ÑÐ°ÑÐµÑ Ð°ÐºÐºÑÐ¼ÑÐ»ÑÑÐ¾ÑÐ¾Ð² Ð´Ð»Ñ Ð¿Ð¸ÑÐ°Ð½Ð¸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613" y="779154"/>
            <a:ext cx="3017031" cy="305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1363" y="3835153"/>
            <a:ext cx="4419600" cy="2790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51247" y="132823"/>
            <a:ext cx="8629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Современные источники тока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2291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4838" y="1061048"/>
            <a:ext cx="1154214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1</a:t>
            </a:r>
            <a:r>
              <a:rPr lang="ru-RU" sz="3200" b="1" dirty="0">
                <a:solidFill>
                  <a:srgbClr val="002060"/>
                </a:solidFill>
              </a:rPr>
              <a:t>. Электрическим током называют</a:t>
            </a:r>
          </a:p>
          <a:p>
            <a:r>
              <a:rPr lang="ru-RU" sz="3200" b="1" dirty="0"/>
              <a:t>1) движение заряженных частиц</a:t>
            </a:r>
            <a:br>
              <a:rPr lang="ru-RU" sz="3200" b="1" dirty="0"/>
            </a:br>
            <a:r>
              <a:rPr lang="ru-RU" sz="3200" b="1" dirty="0"/>
              <a:t>2) направленное движение частиц</a:t>
            </a:r>
            <a:br>
              <a:rPr lang="ru-RU" sz="3200" b="1" dirty="0"/>
            </a:br>
            <a:r>
              <a:rPr lang="ru-RU" sz="3200" b="1" dirty="0"/>
              <a:t>3) упорядоченное движение заряженных </a:t>
            </a:r>
            <a:r>
              <a:rPr lang="ru-RU" sz="3200" b="1" dirty="0" smtClean="0"/>
              <a:t>частиц</a:t>
            </a:r>
          </a:p>
          <a:p>
            <a:endParaRPr lang="ru-RU" sz="3200" b="1" dirty="0"/>
          </a:p>
          <a:p>
            <a:r>
              <a:rPr lang="ru-RU" sz="3200" b="1" dirty="0" smtClean="0">
                <a:solidFill>
                  <a:srgbClr val="002060"/>
                </a:solidFill>
              </a:rPr>
              <a:t>1. </a:t>
            </a:r>
            <a:r>
              <a:rPr lang="ru-RU" sz="3200" b="1" dirty="0">
                <a:solidFill>
                  <a:srgbClr val="002060"/>
                </a:solidFill>
              </a:rPr>
              <a:t>Какой процесс происходит во всех источниках тока?</a:t>
            </a:r>
          </a:p>
          <a:p>
            <a:r>
              <a:rPr lang="ru-RU" sz="3200" b="1" dirty="0"/>
              <a:t>1) Разделение положительно и отрицательно заряженных частиц</a:t>
            </a:r>
            <a:br>
              <a:rPr lang="ru-RU" sz="3200" b="1" dirty="0"/>
            </a:br>
            <a:r>
              <a:rPr lang="ru-RU" sz="3200" b="1" dirty="0"/>
              <a:t>2) Создание потоков заряженных частиц</a:t>
            </a:r>
            <a:br>
              <a:rPr lang="ru-RU" sz="3200" b="1" dirty="0"/>
            </a:br>
            <a:r>
              <a:rPr lang="ru-RU" sz="3200" b="1" dirty="0"/>
              <a:t>3) Скопление электронов или ионов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49238" y="612475"/>
            <a:ext cx="6461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Тестовая работа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2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595" y="914400"/>
            <a:ext cx="1201148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r>
              <a:rPr lang="ru-RU" sz="3200" b="1" dirty="0">
                <a:solidFill>
                  <a:srgbClr val="002060"/>
                </a:solidFill>
              </a:rPr>
              <a:t> Чтобы в проводнике возник электрический ток, необходимо</a:t>
            </a:r>
          </a:p>
          <a:p>
            <a:r>
              <a:rPr lang="ru-RU" sz="3200" b="1" dirty="0"/>
              <a:t>1) действие на электроны сил, вызывающих их движение</a:t>
            </a:r>
            <a:br>
              <a:rPr lang="ru-RU" sz="3200" b="1" dirty="0"/>
            </a:br>
            <a:r>
              <a:rPr lang="ru-RU" sz="3200" b="1" dirty="0"/>
              <a:t>2) создание в проводнике электрического поля</a:t>
            </a:r>
            <a:br>
              <a:rPr lang="ru-RU" sz="3200" b="1" dirty="0"/>
            </a:br>
            <a:r>
              <a:rPr lang="ru-RU" sz="3200" b="1" dirty="0"/>
              <a:t>3) наэлектризовать проводник</a:t>
            </a:r>
          </a:p>
          <a:p>
            <a:r>
              <a:rPr lang="ru-RU" sz="3200" b="1" dirty="0"/>
              <a:t> 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r>
              <a:rPr lang="ru-RU" sz="3200" b="1" dirty="0">
                <a:solidFill>
                  <a:srgbClr val="002060"/>
                </a:solidFill>
              </a:rPr>
              <a:t> Каково назначение источника тока?</a:t>
            </a:r>
          </a:p>
          <a:p>
            <a:r>
              <a:rPr lang="ru-RU" sz="3200" b="1" dirty="0"/>
              <a:t>1) Поддерживать существование в проводнике электрического поля</a:t>
            </a:r>
            <a:br>
              <a:rPr lang="ru-RU" sz="3200" b="1" dirty="0"/>
            </a:br>
            <a:r>
              <a:rPr lang="ru-RU" sz="3200" b="1" dirty="0"/>
              <a:t>2) Создавать электрические заряды в проводнике</a:t>
            </a:r>
            <a:br>
              <a:rPr lang="ru-RU" sz="3200" b="1" dirty="0"/>
            </a:br>
            <a:r>
              <a:rPr lang="ru-RU" sz="3200" b="1" dirty="0"/>
              <a:t>3) Освобождать электроны в проводнике от связи с атомами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203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5724" y="878889"/>
            <a:ext cx="117806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3</a:t>
            </a:r>
            <a:r>
              <a:rPr lang="ru-RU" sz="3600" b="1" dirty="0" smtClean="0">
                <a:solidFill>
                  <a:srgbClr val="002060"/>
                </a:solidFill>
              </a:rPr>
              <a:t>. </a:t>
            </a:r>
            <a:r>
              <a:rPr lang="ru-RU" sz="3600" b="1" dirty="0">
                <a:solidFill>
                  <a:srgbClr val="002060"/>
                </a:solidFill>
              </a:rPr>
              <a:t>Что такое электрическое поле?</a:t>
            </a:r>
          </a:p>
          <a:p>
            <a:r>
              <a:rPr lang="ru-RU" sz="3600" b="1" dirty="0"/>
              <a:t>1) единица измерения</a:t>
            </a:r>
            <a:br>
              <a:rPr lang="ru-RU" sz="3600" b="1" dirty="0"/>
            </a:br>
            <a:r>
              <a:rPr lang="ru-RU" sz="3600" b="1" dirty="0"/>
              <a:t>2) вес заряда</a:t>
            </a:r>
            <a:br>
              <a:rPr lang="ru-RU" sz="3600" b="1" dirty="0"/>
            </a:br>
            <a:r>
              <a:rPr lang="ru-RU" sz="3600" b="1" dirty="0"/>
              <a:t>3) особый вид материи</a:t>
            </a:r>
          </a:p>
          <a:p>
            <a:r>
              <a:rPr lang="ru-RU" sz="3600" b="1" dirty="0"/>
              <a:t> 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3</a:t>
            </a:r>
            <a:r>
              <a:rPr lang="ru-RU" sz="3600" b="1" dirty="0" smtClean="0">
                <a:solidFill>
                  <a:srgbClr val="002060"/>
                </a:solidFill>
              </a:rPr>
              <a:t>.</a:t>
            </a:r>
            <a:r>
              <a:rPr lang="ru-RU" sz="3600" b="1" dirty="0">
                <a:solidFill>
                  <a:srgbClr val="002060"/>
                </a:solidFill>
              </a:rPr>
              <a:t> Какое из этих приборов является источником тока?</a:t>
            </a:r>
          </a:p>
          <a:p>
            <a:r>
              <a:rPr lang="ru-RU" sz="3600" b="1" dirty="0"/>
              <a:t> 1) микроскоп</a:t>
            </a:r>
            <a:br>
              <a:rPr lang="ru-RU" sz="3600" b="1" dirty="0"/>
            </a:br>
            <a:r>
              <a:rPr lang="ru-RU" sz="3600" b="1" dirty="0"/>
              <a:t> 2) диэлектрик</a:t>
            </a:r>
            <a:br>
              <a:rPr lang="ru-RU" sz="3600" b="1" dirty="0"/>
            </a:br>
            <a:r>
              <a:rPr lang="ru-RU" sz="3600" b="1" dirty="0"/>
              <a:t> 3) солнечная батарея</a:t>
            </a:r>
          </a:p>
        </p:txBody>
      </p:sp>
    </p:spTree>
    <p:extLst>
      <p:ext uri="{BB962C8B-B14F-4D97-AF65-F5344CB8AC3E}">
        <p14:creationId xmlns:p14="http://schemas.microsoft.com/office/powerpoint/2010/main" val="247959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177" y="1923689"/>
            <a:ext cx="121028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Franklin Gothic Demi Cond" panose="020B0706030402020204" pitchFamily="34" charset="0"/>
              </a:rPr>
              <a:t>Презентация к уроку физики                     </a:t>
            </a:r>
          </a:p>
          <a:p>
            <a:r>
              <a:rPr lang="ru-RU" sz="8000" dirty="0">
                <a:solidFill>
                  <a:srgbClr val="002060"/>
                </a:solidFill>
                <a:latin typeface="Franklin Gothic Demi Cond" panose="020B0706030402020204" pitchFamily="34" charset="0"/>
              </a:rPr>
              <a:t> </a:t>
            </a:r>
            <a:r>
              <a:rPr lang="ru-RU" sz="8000" dirty="0" smtClean="0">
                <a:solidFill>
                  <a:srgbClr val="002060"/>
                </a:solidFill>
                <a:latin typeface="Franklin Gothic Demi Cond" panose="020B0706030402020204" pitchFamily="34" charset="0"/>
              </a:rPr>
              <a:t>             в  8-ом классе.</a:t>
            </a:r>
            <a:endParaRPr lang="ru-RU" sz="8000" dirty="0">
              <a:solidFill>
                <a:srgbClr val="002060"/>
              </a:solidFill>
              <a:latin typeface="Franklin Gothic Demi Cond" panose="020B07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56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7665" y="745724"/>
            <a:ext cx="1029809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4. Полюсы источника тока — это место, где</a:t>
            </a:r>
          </a:p>
          <a:p>
            <a:r>
              <a:rPr lang="ru-RU" sz="3200" b="1" dirty="0" smtClean="0"/>
              <a:t>1)разделяются </a:t>
            </a:r>
            <a:r>
              <a:rPr lang="ru-RU" sz="3200" b="1" dirty="0"/>
              <a:t>электрические заряды</a:t>
            </a:r>
            <a:br>
              <a:rPr lang="ru-RU" sz="3200" b="1" dirty="0"/>
            </a:br>
            <a:r>
              <a:rPr lang="ru-RU" sz="3200" b="1" dirty="0"/>
              <a:t>2) накапливаются электрические заряды разного знака</a:t>
            </a:r>
            <a:br>
              <a:rPr lang="ru-RU" sz="3200" b="1" dirty="0"/>
            </a:br>
            <a:r>
              <a:rPr lang="ru-RU" sz="3200" b="1" dirty="0"/>
              <a:t>3) электрические заряды </a:t>
            </a:r>
            <a:r>
              <a:rPr lang="ru-RU" sz="3200" b="1" dirty="0" smtClean="0"/>
              <a:t>взаимодействуют</a:t>
            </a:r>
          </a:p>
          <a:p>
            <a:pPr marL="342900" indent="-342900">
              <a:buAutoNum type="arabicParenR"/>
            </a:pPr>
            <a:endParaRPr lang="ru-RU" sz="32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4. Сколько полюсов и какие имеет источник тока?</a:t>
            </a:r>
          </a:p>
          <a:p>
            <a:r>
              <a:rPr lang="ru-RU" sz="3200" b="1" dirty="0"/>
              <a:t>1) </a:t>
            </a:r>
            <a:r>
              <a:rPr lang="ru-RU" sz="3200" b="1" dirty="0" smtClean="0"/>
              <a:t>2; </a:t>
            </a:r>
            <a:r>
              <a:rPr lang="ru-RU" sz="3200" b="1" dirty="0"/>
              <a:t>положительный и отрицательный</a:t>
            </a:r>
            <a:br>
              <a:rPr lang="ru-RU" sz="3200" b="1" dirty="0"/>
            </a:br>
            <a:r>
              <a:rPr lang="ru-RU" sz="3200" b="1" dirty="0"/>
              <a:t>2) </a:t>
            </a:r>
            <a:r>
              <a:rPr lang="ru-RU" sz="3200" b="1" dirty="0" smtClean="0"/>
              <a:t>3; </a:t>
            </a:r>
            <a:r>
              <a:rPr lang="ru-RU" sz="3200" b="1" dirty="0"/>
              <a:t>положительный, отрицательный и нейтральный</a:t>
            </a:r>
            <a:br>
              <a:rPr lang="ru-RU" sz="3200" b="1" dirty="0"/>
            </a:br>
            <a:r>
              <a:rPr lang="ru-RU" sz="3200" b="1" dirty="0"/>
              <a:t>3) 2; отрицательный и нейтральный</a:t>
            </a:r>
            <a:br>
              <a:rPr lang="ru-RU" sz="3200" b="1" dirty="0"/>
            </a:br>
            <a:endParaRPr lang="ru-RU" sz="32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33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6128" y="781235"/>
            <a:ext cx="116741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5. Каким прибором определяют наличие электрического тока?</a:t>
            </a:r>
          </a:p>
          <a:p>
            <a:r>
              <a:rPr lang="ru-RU" sz="3200" b="1" dirty="0" smtClean="0"/>
              <a:t>1)термометр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2) гальванометр </a:t>
            </a:r>
            <a:br>
              <a:rPr lang="ru-RU" sz="3200" b="1" dirty="0"/>
            </a:br>
            <a:r>
              <a:rPr lang="ru-RU" sz="3200" b="1" dirty="0"/>
              <a:t>3) </a:t>
            </a:r>
            <a:r>
              <a:rPr lang="ru-RU" sz="3200" b="1" dirty="0" smtClean="0"/>
              <a:t>динамометр</a:t>
            </a:r>
          </a:p>
          <a:p>
            <a:pPr marL="342900" indent="-342900">
              <a:buAutoNum type="arabicParenR"/>
            </a:pPr>
            <a:endParaRPr lang="ru-RU" sz="32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5. Аккумулятор дает электрический ток только после того, как</a:t>
            </a:r>
          </a:p>
          <a:p>
            <a:r>
              <a:rPr lang="ru-RU" sz="3200" b="1" dirty="0"/>
              <a:t>1) его согрели в теплом помещении</a:t>
            </a:r>
            <a:br>
              <a:rPr lang="ru-RU" sz="3200" b="1" dirty="0"/>
            </a:br>
            <a:r>
              <a:rPr lang="ru-RU" sz="3200" b="1" dirty="0"/>
              <a:t>2) охладили аккумулятор</a:t>
            </a:r>
            <a:br>
              <a:rPr lang="ru-RU" sz="3200" b="1" dirty="0"/>
            </a:br>
            <a:r>
              <a:rPr lang="ru-RU" sz="3200" b="1" dirty="0"/>
              <a:t>3) его зарядили от другого источника тока</a:t>
            </a:r>
          </a:p>
          <a:p>
            <a:endParaRPr lang="ru-RU" dirty="0" smtClean="0"/>
          </a:p>
          <a:p>
            <a:pPr marL="342900" indent="-342900">
              <a:buAutoNum type="arabicParenR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1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6139" y="610136"/>
            <a:ext cx="88954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</a:t>
            </a:r>
            <a:r>
              <a:rPr lang="ru-RU" sz="4000" b="1" u="sng" dirty="0" smtClean="0">
                <a:solidFill>
                  <a:srgbClr val="002060"/>
                </a:solidFill>
              </a:rPr>
              <a:t>1-В</a:t>
            </a:r>
            <a:r>
              <a:rPr lang="ru-RU" dirty="0" smtClean="0"/>
              <a:t>             </a:t>
            </a:r>
            <a:r>
              <a:rPr lang="ru-RU" sz="4000" b="1" dirty="0" smtClean="0">
                <a:solidFill>
                  <a:srgbClr val="002060"/>
                </a:solidFill>
              </a:rPr>
              <a:t>Ответы на тест.     </a:t>
            </a:r>
            <a:r>
              <a:rPr lang="ru-RU" sz="4000" b="1" u="sng" dirty="0" smtClean="0">
                <a:solidFill>
                  <a:srgbClr val="002060"/>
                </a:solidFill>
              </a:rPr>
              <a:t>2-В</a:t>
            </a:r>
          </a:p>
          <a:p>
            <a:r>
              <a:rPr lang="ru-RU" sz="4000" dirty="0" smtClean="0"/>
              <a:t>       </a:t>
            </a:r>
            <a:r>
              <a:rPr lang="ru-RU" sz="6000" b="1" dirty="0" smtClean="0"/>
              <a:t>1- </a:t>
            </a:r>
            <a:r>
              <a:rPr lang="ru-RU" sz="6000" b="1" dirty="0" smtClean="0">
                <a:solidFill>
                  <a:srgbClr val="002060"/>
                </a:solidFill>
              </a:rPr>
              <a:t>3</a:t>
            </a:r>
            <a:r>
              <a:rPr lang="ru-RU" sz="6000" b="1" dirty="0" smtClean="0"/>
              <a:t>                      </a:t>
            </a:r>
            <a:r>
              <a:rPr lang="ru-RU" sz="6000" b="1" dirty="0"/>
              <a:t>1- </a:t>
            </a:r>
            <a:r>
              <a:rPr lang="ru-RU" sz="6000" b="1" dirty="0">
                <a:solidFill>
                  <a:srgbClr val="002060"/>
                </a:solidFill>
              </a:rPr>
              <a:t>1</a:t>
            </a:r>
          </a:p>
          <a:p>
            <a:r>
              <a:rPr lang="ru-RU" sz="6000" b="1" dirty="0" smtClean="0"/>
              <a:t>     2- </a:t>
            </a:r>
            <a:r>
              <a:rPr lang="ru-RU" sz="6000" b="1" dirty="0">
                <a:solidFill>
                  <a:srgbClr val="002060"/>
                </a:solidFill>
              </a:rPr>
              <a:t>2</a:t>
            </a:r>
            <a:r>
              <a:rPr lang="ru-RU" sz="6000" b="1" dirty="0"/>
              <a:t>  </a:t>
            </a:r>
            <a:r>
              <a:rPr lang="ru-RU" sz="6000" b="1" dirty="0" smtClean="0"/>
              <a:t>                    </a:t>
            </a:r>
            <a:r>
              <a:rPr lang="ru-RU" sz="6000" b="1" dirty="0"/>
              <a:t>2- </a:t>
            </a:r>
            <a:r>
              <a:rPr lang="ru-RU" sz="6000" b="1" dirty="0">
                <a:solidFill>
                  <a:srgbClr val="002060"/>
                </a:solidFill>
              </a:rPr>
              <a:t>1</a:t>
            </a:r>
          </a:p>
          <a:p>
            <a:r>
              <a:rPr lang="ru-RU" sz="6000" b="1" dirty="0" smtClean="0"/>
              <a:t>     3- </a:t>
            </a:r>
            <a:r>
              <a:rPr lang="ru-RU" sz="6000" b="1" dirty="0">
                <a:solidFill>
                  <a:srgbClr val="002060"/>
                </a:solidFill>
              </a:rPr>
              <a:t>3</a:t>
            </a:r>
            <a:r>
              <a:rPr lang="ru-RU" sz="6000" b="1" dirty="0"/>
              <a:t> </a:t>
            </a:r>
            <a:r>
              <a:rPr lang="ru-RU" sz="6000" b="1" dirty="0" smtClean="0"/>
              <a:t>                     </a:t>
            </a:r>
            <a:r>
              <a:rPr lang="ru-RU" sz="6000" b="1" dirty="0"/>
              <a:t>3- </a:t>
            </a:r>
            <a:r>
              <a:rPr lang="ru-RU" sz="6000" b="1" dirty="0">
                <a:solidFill>
                  <a:srgbClr val="002060"/>
                </a:solidFill>
              </a:rPr>
              <a:t>3</a:t>
            </a:r>
          </a:p>
          <a:p>
            <a:r>
              <a:rPr lang="ru-RU" sz="6000" b="1" dirty="0" smtClean="0"/>
              <a:t>     4- </a:t>
            </a:r>
            <a:r>
              <a:rPr lang="ru-RU" sz="6000" b="1" dirty="0">
                <a:solidFill>
                  <a:srgbClr val="002060"/>
                </a:solidFill>
              </a:rPr>
              <a:t>2</a:t>
            </a:r>
            <a:r>
              <a:rPr lang="ru-RU" sz="6000" b="1" dirty="0"/>
              <a:t>        </a:t>
            </a:r>
            <a:r>
              <a:rPr lang="ru-RU" sz="6000" b="1" dirty="0" smtClean="0"/>
              <a:t>              </a:t>
            </a:r>
            <a:r>
              <a:rPr lang="ru-RU" sz="6000" b="1" dirty="0"/>
              <a:t>4- </a:t>
            </a:r>
            <a:r>
              <a:rPr lang="ru-RU" sz="6000" b="1" dirty="0">
                <a:solidFill>
                  <a:srgbClr val="002060"/>
                </a:solidFill>
              </a:rPr>
              <a:t>1</a:t>
            </a:r>
          </a:p>
          <a:p>
            <a:r>
              <a:rPr lang="ru-RU" sz="6000" b="1" dirty="0" smtClean="0"/>
              <a:t>     5- </a:t>
            </a:r>
            <a:r>
              <a:rPr lang="ru-RU" sz="6000" b="1" dirty="0">
                <a:solidFill>
                  <a:srgbClr val="002060"/>
                </a:solidFill>
              </a:rPr>
              <a:t>2</a:t>
            </a:r>
            <a:r>
              <a:rPr lang="ru-RU" sz="6000" b="1" dirty="0"/>
              <a:t>      </a:t>
            </a:r>
            <a:r>
              <a:rPr lang="ru-RU" sz="6000" b="1" dirty="0" smtClean="0"/>
              <a:t>                </a:t>
            </a:r>
            <a:r>
              <a:rPr lang="ru-RU" sz="6000" b="1" dirty="0"/>
              <a:t>5 -</a:t>
            </a:r>
            <a:r>
              <a:rPr lang="ru-RU" sz="6000" b="1" dirty="0">
                <a:solidFill>
                  <a:srgbClr val="002060"/>
                </a:solidFill>
              </a:rPr>
              <a:t>3</a:t>
            </a:r>
          </a:p>
          <a:p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55336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6762" y="396815"/>
            <a:ext cx="1127472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Домашнее задание.</a:t>
            </a:r>
          </a:p>
          <a:p>
            <a:pPr lvl="0"/>
            <a:r>
              <a:rPr lang="ru-RU" sz="2800" b="1" dirty="0"/>
              <a:t>Параграф 32.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Вопросы 1-5.</a:t>
            </a:r>
            <a:endParaRPr lang="ru-RU" sz="2800" b="1" dirty="0"/>
          </a:p>
          <a:p>
            <a:pPr lvl="0"/>
            <a:r>
              <a:rPr lang="ru-RU" sz="2800" b="1" dirty="0">
                <a:solidFill>
                  <a:srgbClr val="FF0000"/>
                </a:solidFill>
              </a:rPr>
              <a:t>Домашний проект «Сделай батарейку»</a:t>
            </a:r>
          </a:p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Инструкция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r>
              <a:rPr lang="ru-RU" sz="2800" b="1" i="1" dirty="0"/>
              <a:t>1.Возьмите 5 желтых </a:t>
            </a:r>
            <a:r>
              <a:rPr lang="ru-RU" sz="2800" b="1" i="1" dirty="0" smtClean="0"/>
              <a:t>10рублевых </a:t>
            </a:r>
            <a:r>
              <a:rPr lang="ru-RU" sz="2800" b="1" i="1" dirty="0"/>
              <a:t>и 5 белых </a:t>
            </a:r>
            <a:r>
              <a:rPr lang="ru-RU" sz="2800" b="1" i="1" dirty="0" smtClean="0"/>
              <a:t>рублевых монет. </a:t>
            </a:r>
            <a:r>
              <a:rPr lang="ru-RU" sz="2800" b="1" i="1" dirty="0"/>
              <a:t>(Они примерно одинаковые по величине, а сделаны из разных сплавов).</a:t>
            </a:r>
            <a:endParaRPr lang="ru-RU" sz="2800" b="1" dirty="0"/>
          </a:p>
          <a:p>
            <a:r>
              <a:rPr lang="ru-RU" sz="2800" b="1" i="1" dirty="0"/>
              <a:t>2.Расположите их столбом друг на друга поочередно, а между ними положите кусочки газетной бумаги, смоченной в крепком растворе поваренной соли.</a:t>
            </a:r>
            <a:endParaRPr lang="ru-RU" sz="2800" b="1" dirty="0"/>
          </a:p>
          <a:p>
            <a:r>
              <a:rPr lang="ru-RU" sz="2800" b="1" i="1" dirty="0"/>
              <a:t>3.Возьмите столб мокрыми пальцами за концы, и вы </a:t>
            </a:r>
            <a:r>
              <a:rPr lang="ru-RU" sz="3200" b="1" i="1" dirty="0"/>
              <a:t>почувствуете слабый электрический удар.  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012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arhivurokov.ru/multiurok/html/2017/01/25/s_5888b020056c7/img_s538678_2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362" y="471638"/>
            <a:ext cx="7944629" cy="595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77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olit.ru/media/photolib/2014/09/24/t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527" y="1040950"/>
            <a:ext cx="9600900" cy="565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5470" y="287591"/>
            <a:ext cx="9756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Котелок Иоффе.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0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7094" y="914400"/>
            <a:ext cx="8962846" cy="4241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Ответьте на вопросы: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мне дал урок для жизни?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Чему я научился на уроке?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что ты можешь себя похвалить?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что ты можешь похвалить учителя?</a:t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Пригодятся ли знания, полученные на уроке, для дальнейшей жизни?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393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7918" y="2044461"/>
            <a:ext cx="1075713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мне — и я забуду.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 — и я запомню.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действовать самому— и я научусь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Конфуций.   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/>
              <a:t>                                                                                               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84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3026" y="793630"/>
            <a:ext cx="6883880" cy="2398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62640" y="609312"/>
            <a:ext cx="80743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dirty="0" smtClean="0">
                <a:solidFill>
                  <a:srgbClr val="002060"/>
                </a:solidFill>
              </a:rPr>
              <a:t>1. Что </a:t>
            </a:r>
            <a:r>
              <a:rPr lang="ru-RU" sz="4400" dirty="0">
                <a:solidFill>
                  <a:srgbClr val="002060"/>
                </a:solidFill>
              </a:rPr>
              <a:t>такое электризация тел?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3026" y="1621766"/>
            <a:ext cx="110245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Электризация- это процесс приобретения заряда телом.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0565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1215" y="923026"/>
            <a:ext cx="97651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dirty="0" smtClean="0">
                <a:solidFill>
                  <a:srgbClr val="002060"/>
                </a:solidFill>
              </a:rPr>
              <a:t>2. </a:t>
            </a:r>
            <a:r>
              <a:rPr lang="ru-RU" sz="4400" dirty="0">
                <a:solidFill>
                  <a:srgbClr val="002060"/>
                </a:solidFill>
              </a:rPr>
              <a:t>Как можно наэлектризовать тело?</a:t>
            </a:r>
          </a:p>
          <a:p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190444" y="1846054"/>
            <a:ext cx="98858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Тело можно наэлектризовать путем трения, соприкосновения, химическим воздействием, ударом, облучением.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2815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5223" y="405442"/>
            <a:ext cx="12051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dirty="0" smtClean="0">
                <a:solidFill>
                  <a:srgbClr val="002060"/>
                </a:solidFill>
              </a:rPr>
              <a:t>3. </a:t>
            </a:r>
            <a:r>
              <a:rPr lang="ru-RU" sz="4000" dirty="0">
                <a:solidFill>
                  <a:srgbClr val="002060"/>
                </a:solidFill>
              </a:rPr>
              <a:t>Назовите два рода зарядов. Как </a:t>
            </a:r>
          </a:p>
          <a:p>
            <a:pPr lvl="0"/>
            <a:r>
              <a:rPr lang="ru-RU" sz="4000" dirty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   взаимодействуют </a:t>
            </a:r>
            <a:r>
              <a:rPr lang="ru-RU" sz="4000" dirty="0">
                <a:solidFill>
                  <a:srgbClr val="002060"/>
                </a:solidFill>
              </a:rPr>
              <a:t>тела, имеющие электрические </a:t>
            </a:r>
            <a:r>
              <a:rPr lang="ru-RU" sz="4000" dirty="0" smtClean="0">
                <a:solidFill>
                  <a:srgbClr val="002060"/>
                </a:solidFill>
              </a:rPr>
              <a:t>   </a:t>
            </a:r>
          </a:p>
          <a:p>
            <a:pPr lvl="0"/>
            <a:r>
              <a:rPr lang="ru-RU" sz="4000" dirty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   заряды</a:t>
            </a:r>
            <a:r>
              <a:rPr lang="ru-RU" sz="4000" dirty="0">
                <a:solidFill>
                  <a:srgbClr val="002060"/>
                </a:solidFill>
              </a:rPr>
              <a:t>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95223" y="2611809"/>
            <a:ext cx="105673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Заряды бывают 2-х видов: положительные и отрицательные. Тела, имеющие заряды, притягиваются или отталкиваются.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3698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3026" y="595222"/>
            <a:ext cx="109296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dirty="0" smtClean="0">
                <a:solidFill>
                  <a:srgbClr val="002060"/>
                </a:solidFill>
              </a:rPr>
              <a:t>4.</a:t>
            </a:r>
            <a:r>
              <a:rPr lang="ru-RU" sz="4000" dirty="0">
                <a:solidFill>
                  <a:srgbClr val="002060"/>
                </a:solidFill>
              </a:rPr>
              <a:t> Что такое проводники и непроводники </a:t>
            </a:r>
            <a:endParaRPr lang="ru-RU" sz="4000" dirty="0" smtClean="0">
              <a:solidFill>
                <a:srgbClr val="002060"/>
              </a:solidFill>
            </a:endParaRPr>
          </a:p>
          <a:p>
            <a:pPr lvl="0"/>
            <a:r>
              <a:rPr lang="ru-RU" sz="4000" dirty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   электричества</a:t>
            </a:r>
            <a:r>
              <a:rPr lang="ru-RU" sz="4000" dirty="0">
                <a:solidFill>
                  <a:srgbClr val="002060"/>
                </a:solidFill>
              </a:rPr>
              <a:t>?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1705" y="2195660"/>
            <a:ext cx="1159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Вещества, через которые электрические заряды могут проходить, называются проводниками.</a:t>
            </a:r>
          </a:p>
          <a:p>
            <a:r>
              <a:rPr lang="ru-RU" sz="4000" dirty="0" smtClean="0"/>
              <a:t>Вещества, через которые электрические заряды не могут проходить, называются непроводниками.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3170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8905" y="483082"/>
            <a:ext cx="117146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dirty="0" smtClean="0">
                <a:solidFill>
                  <a:srgbClr val="002060"/>
                </a:solidFill>
              </a:rPr>
              <a:t>5. </a:t>
            </a:r>
            <a:r>
              <a:rPr lang="ru-RU" sz="4400" dirty="0">
                <a:solidFill>
                  <a:srgbClr val="002060"/>
                </a:solidFill>
              </a:rPr>
              <a:t>Приведите несколько примеров </a:t>
            </a:r>
            <a:r>
              <a:rPr lang="ru-RU" sz="4400" dirty="0" smtClean="0">
                <a:solidFill>
                  <a:srgbClr val="002060"/>
                </a:solidFill>
              </a:rPr>
              <a:t>    </a:t>
            </a:r>
          </a:p>
          <a:p>
            <a:pPr lvl="0"/>
            <a:r>
              <a:rPr lang="ru-RU" sz="4400" dirty="0">
                <a:solidFill>
                  <a:srgbClr val="002060"/>
                </a:solidFill>
              </a:rPr>
              <a:t> </a:t>
            </a:r>
            <a:r>
              <a:rPr lang="ru-RU" sz="4400" dirty="0" smtClean="0">
                <a:solidFill>
                  <a:srgbClr val="002060"/>
                </a:solidFill>
              </a:rPr>
              <a:t>   проводников </a:t>
            </a:r>
            <a:r>
              <a:rPr lang="ru-RU" sz="4400" dirty="0">
                <a:solidFill>
                  <a:srgbClr val="002060"/>
                </a:solidFill>
              </a:rPr>
              <a:t>и не проводников.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1872" y="2268747"/>
            <a:ext cx="112833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Примерами проводников являются: металлы, почва, графит, тело человека, кислоты и щелочи и т.д.</a:t>
            </a:r>
          </a:p>
          <a:p>
            <a:r>
              <a:rPr lang="ru-RU" sz="3600" dirty="0" smtClean="0"/>
              <a:t>Примерами непроводников являются: эбонит, янтарь, фарфор, резина, пластмасса, масла, воздух и т.д.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8895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6158" y="715992"/>
            <a:ext cx="10722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 smtClean="0">
                <a:solidFill>
                  <a:srgbClr val="002060"/>
                </a:solidFill>
              </a:rPr>
              <a:t>6. </a:t>
            </a:r>
            <a:r>
              <a:rPr lang="ru-RU" sz="3600" dirty="0">
                <a:solidFill>
                  <a:srgbClr val="002060"/>
                </a:solidFill>
              </a:rPr>
              <a:t>Каким прибором определяют наличие заряда?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66158" y="1639322"/>
            <a:ext cx="12154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Наличие заряда определяет электроскоп.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72501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342</TotalTime>
  <Words>465</Words>
  <Application>Microsoft Office PowerPoint</Application>
  <PresentationFormat>Широкоэкранный</PresentationFormat>
  <Paragraphs>93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Franklin Gothic Demi Cond</vt:lpstr>
      <vt:lpstr>Palatino Linotype</vt:lpstr>
      <vt:lpstr>Times New Roman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X-1001</dc:creator>
  <cp:lastModifiedBy>X-1001</cp:lastModifiedBy>
  <cp:revision>27</cp:revision>
  <dcterms:created xsi:type="dcterms:W3CDTF">2019-01-20T13:45:56Z</dcterms:created>
  <dcterms:modified xsi:type="dcterms:W3CDTF">2019-01-22T19:14:30Z</dcterms:modified>
</cp:coreProperties>
</file>