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78" r:id="rId4"/>
    <p:sldId id="279" r:id="rId5"/>
    <p:sldId id="277" r:id="rId6"/>
    <p:sldId id="280" r:id="rId7"/>
    <p:sldId id="293" r:id="rId8"/>
    <p:sldId id="281" r:id="rId9"/>
    <p:sldId id="282" r:id="rId10"/>
    <p:sldId id="285" r:id="rId11"/>
    <p:sldId id="296" r:id="rId12"/>
    <p:sldId id="287" r:id="rId13"/>
    <p:sldId id="289" r:id="rId14"/>
    <p:sldId id="288" r:id="rId15"/>
    <p:sldId id="290" r:id="rId16"/>
    <p:sldId id="291" r:id="rId17"/>
    <p:sldId id="292" r:id="rId18"/>
    <p:sldId id="294" r:id="rId19"/>
    <p:sldId id="276" r:id="rId20"/>
    <p:sldId id="29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33CC"/>
    <a:srgbClr val="E62A72"/>
    <a:srgbClr val="EC7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A5AE-66A2-49A8-BA85-B82410E93D09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8052E-0FE1-457B-AD65-6F85B2C530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49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EB664-97B0-4D57-82D9-BA5D8D575410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76DEA-6332-4CDC-ADE9-517F4FD50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83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4AAAC-61E1-4E24-B709-43FDC4E49615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5C6B1-6B60-48EC-A068-AF4867C6C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81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04C72-5118-49CD-ADFF-A24AB9F72010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08D14-C147-496C-99E1-3C0D836052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309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03DCB-E2E6-4BBF-9515-921D12EAAA07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472D4-2AD4-4667-AF30-578C79170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982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B4DDD-FE29-4FCB-9C88-31FC220B0570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B9CF8-E4CE-4AB5-A090-577C26692E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681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9DECA-D008-4B8F-8C19-580C503EFDDB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10F2-3911-42EF-BDAA-84D3C8F17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4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7FAEE-0FBB-4DA3-A39C-F41351AA26C1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3B522-20F8-4A50-A94C-C2E40C9138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98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ABEA5-84D4-4AD8-AB4A-602BD435E3AF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6F514-034F-496C-97DC-6CAD21960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0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E31E-13BA-4D5A-9FEF-BBB08830CD02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C36E0-A132-469F-B9A5-3F834A9E3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859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8873B-8627-4E17-B2F2-9720A0653D01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207D0-F8EC-4043-AE23-2ED9919841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97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4E73C7C-1765-4DB9-A48A-269975591936}" type="datetimeFigureOut">
              <a:rPr lang="ru-RU"/>
              <a:pPr>
                <a:defRPr/>
              </a:pPr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8B212C-69AA-434C-A279-3A61224A4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908175" y="1125538"/>
            <a:ext cx="5572125" cy="2286000"/>
          </a:xfrm>
        </p:spPr>
        <p:txBody>
          <a:bodyPr/>
          <a:lstStyle/>
          <a:p>
            <a:r>
              <a:rPr lang="ru-RU" sz="80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Алгебра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738" y="3357563"/>
            <a:ext cx="3571875" cy="828675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7"/>
          <p:cNvGraphicFramePr>
            <a:graphicFrameLocks/>
          </p:cNvGraphicFramePr>
          <p:nvPr/>
        </p:nvGraphicFramePr>
        <p:xfrm>
          <a:off x="323850" y="1773238"/>
          <a:ext cx="8424863" cy="4751387"/>
        </p:xfrm>
        <a:graphic>
          <a:graphicData uri="http://schemas.openxmlformats.org/drawingml/2006/table">
            <a:tbl>
              <a:tblPr/>
              <a:tblGrid>
                <a:gridCol w="4178303"/>
                <a:gridCol w="4246560"/>
              </a:tblGrid>
              <a:tr h="4751387"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Квадрат суммы двух выражений равен</a:t>
                      </a:r>
                    </a:p>
                    <a:p>
                      <a:pPr marL="1095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квадрату первого выражения 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плюс удвоенное произведение первого и второго выражений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плюс квадрат второго выражения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  <a:p>
                      <a:pPr marL="1095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91439" marR="91439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Квадрат разности  двух выражений равен</a:t>
                      </a:r>
                    </a:p>
                    <a:p>
                      <a:pPr marL="109538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квадрату первого выражения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минус  удвоенное произведение первого и второго выражений 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sz="2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плюс  квадрат  второго выражения</a:t>
                      </a:r>
                    </a:p>
                    <a:p>
                      <a:pPr marL="1095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endParaRPr kumimoji="0" lang="ru-RU" sz="2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itchFamily="34" charset="0"/>
                      </a:endParaRPr>
                    </a:p>
                  </a:txBody>
                  <a:tcPr marL="91439" marR="91439"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298" name="Рисунок 6"/>
          <p:cNvPicPr>
            <a:picLocks noGrp="1" noChangeAspect="1"/>
          </p:cNvPicPr>
          <p:nvPr>
            <p:ph type="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60350"/>
            <a:ext cx="4176713" cy="1501775"/>
          </a:xfrm>
          <a:solidFill>
            <a:schemeClr val="bg1"/>
          </a:solidFill>
        </p:spPr>
      </p:pic>
      <p:pic>
        <p:nvPicPr>
          <p:cNvPr id="12299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60350"/>
            <a:ext cx="4248150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2" y="1090612"/>
            <a:ext cx="70008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8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395288" y="1196975"/>
            <a:ext cx="8316912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слышу – я забываю,</a:t>
            </a:r>
          </a:p>
          <a:p>
            <a:pPr eaLnBrk="1" hangingPunct="1"/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я вижу – я запоминаю,</a:t>
            </a:r>
          </a:p>
          <a:p>
            <a:pPr eaLnBrk="1" hangingPunct="1"/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я делаю – я понимаю.</a:t>
            </a:r>
          </a:p>
          <a:p>
            <a:pPr eaLnBrk="1" hangingPunct="1"/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ru-RU" sz="2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Китайская пословица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323850" y="476250"/>
            <a:ext cx="83153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ошибку</a:t>
            </a:r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395288" y="1557338"/>
            <a:ext cx="83534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m+n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= m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+ n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(2 + х)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= 4 + 4х + х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(1 +р)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= 1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+ 2р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(2m + 5n)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= 2m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+20mn + 10n</a:t>
            </a:r>
            <a:r>
              <a:rPr lang="ru-RU" sz="44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364" name="Picture 1" descr="C:\Users\Pc\Pictures\школьная тем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437063"/>
            <a:ext cx="2249487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323850" y="476250"/>
            <a:ext cx="83153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Найди ошибку</a:t>
            </a:r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539750" y="1557338"/>
            <a:ext cx="83534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(m+n)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= m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mn + n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(2 + х)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= 4 + 4х + х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(1 +р)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= 1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+ 2р</a:t>
            </a: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+р</a:t>
            </a:r>
            <a:r>
              <a:rPr lang="ru-RU" sz="4400" b="1" baseline="30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>
                <a:latin typeface="Times New Roman" pitchFamily="18" charset="0"/>
                <a:cs typeface="Times New Roman" pitchFamily="18" charset="0"/>
              </a:rPr>
              <a:t>(2m + 5n)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+20mn + </a:t>
            </a:r>
            <a:r>
              <a:rPr lang="ru-RU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4400" b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400" b="1" baseline="3000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b="1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395288" y="260350"/>
            <a:ext cx="83169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  <p:cxnSp>
        <p:nvCxnSpPr>
          <p:cNvPr id="17411" name="AutoShape 1"/>
          <p:cNvCxnSpPr>
            <a:cxnSpLocks noChangeShapeType="1"/>
          </p:cNvCxnSpPr>
          <p:nvPr/>
        </p:nvCxnSpPr>
        <p:spPr bwMode="auto">
          <a:xfrm>
            <a:off x="2339975" y="1557338"/>
            <a:ext cx="9525" cy="1641475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AutoShape 2"/>
          <p:cNvCxnSpPr>
            <a:cxnSpLocks noChangeShapeType="1"/>
          </p:cNvCxnSpPr>
          <p:nvPr/>
        </p:nvCxnSpPr>
        <p:spPr bwMode="auto">
          <a:xfrm>
            <a:off x="6300788" y="1484313"/>
            <a:ext cx="9525" cy="1641475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3" name="AutoShape 3"/>
          <p:cNvCxnSpPr>
            <a:cxnSpLocks noChangeShapeType="1"/>
          </p:cNvCxnSpPr>
          <p:nvPr/>
        </p:nvCxnSpPr>
        <p:spPr bwMode="auto">
          <a:xfrm>
            <a:off x="4067175" y="1557338"/>
            <a:ext cx="9525" cy="1641475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4" name="Rectangle 4"/>
          <p:cNvSpPr>
            <a:spLocks noChangeArrowheads="1"/>
          </p:cNvSpPr>
          <p:nvPr/>
        </p:nvSpPr>
        <p:spPr bwMode="auto">
          <a:xfrm>
            <a:off x="395288" y="981075"/>
            <a:ext cx="8748712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2000" b="1" i="1">
                <a:cs typeface="Times New Roman" pitchFamily="18" charset="0"/>
              </a:rPr>
              <a:t>А)  Преобразовать выражение в многочлен стандартного вида.</a:t>
            </a:r>
            <a:endParaRPr lang="ru-RU" sz="2000"/>
          </a:p>
          <a:p>
            <a:pPr eaLnBrk="0" hangingPunct="0"/>
            <a:r>
              <a:rPr lang="ru-RU" sz="1200" b="1" i="1">
                <a:cs typeface="Times New Roman" pitchFamily="18" charset="0"/>
              </a:rPr>
              <a:t>                         </a:t>
            </a:r>
            <a:endParaRPr lang="ru-RU" sz="800"/>
          </a:p>
          <a:p>
            <a:pPr eaLnBrk="0" hangingPunct="0"/>
            <a:endParaRPr lang="ru-RU"/>
          </a:p>
        </p:txBody>
      </p:sp>
      <p:sp>
        <p:nvSpPr>
          <p:cNvPr id="17415" name="Rectangle 5"/>
          <p:cNvSpPr>
            <a:spLocks noChangeArrowheads="1"/>
          </p:cNvSpPr>
          <p:nvPr/>
        </p:nvSpPr>
        <p:spPr bwMode="auto">
          <a:xfrm>
            <a:off x="539750" y="1874311"/>
            <a:ext cx="76327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>
              <a:tabLst>
                <a:tab pos="457200" algn="l"/>
              </a:tabLst>
            </a:pPr>
            <a:r>
              <a:rPr lang="ru-RU" sz="2000" b="1" i="1" dirty="0">
                <a:cs typeface="Times New Roman" pitchFamily="18" charset="0"/>
              </a:rPr>
              <a:t>     1 группа         2 группа            3 группа             </a:t>
            </a:r>
            <a:r>
              <a:rPr lang="en-US" sz="2000" b="1" i="1" dirty="0">
                <a:cs typeface="Times New Roman" pitchFamily="18" charset="0"/>
              </a:rPr>
              <a:t>   </a:t>
            </a:r>
            <a:r>
              <a:rPr lang="ru-RU" sz="2000" b="1" i="1" dirty="0">
                <a:cs typeface="Times New Roman" pitchFamily="18" charset="0"/>
              </a:rPr>
              <a:t>4 группа</a:t>
            </a:r>
            <a:endParaRPr lang="ru-RU" sz="2000" dirty="0"/>
          </a:p>
          <a:p>
            <a:pPr algn="just" eaLnBrk="0" hangingPunct="0">
              <a:tabLst>
                <a:tab pos="457200" algn="l"/>
              </a:tabLst>
            </a:pPr>
            <a:r>
              <a:rPr lang="ru-RU" sz="2000" dirty="0">
                <a:cs typeface="Times New Roman" pitchFamily="18" charset="0"/>
              </a:rPr>
              <a:t>  </a:t>
            </a:r>
            <a:r>
              <a:rPr lang="ru-RU" sz="2000" dirty="0" smtClean="0">
                <a:cs typeface="Times New Roman" pitchFamily="18" charset="0"/>
              </a:rPr>
              <a:t>(х-4)</a:t>
            </a:r>
            <a:r>
              <a:rPr lang="ru-RU" sz="2000" baseline="30000" dirty="0" smtClean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      </a:t>
            </a:r>
            <a:r>
              <a:rPr lang="en-US" sz="2000" dirty="0">
                <a:cs typeface="Times New Roman" pitchFamily="18" charset="0"/>
              </a:rPr>
              <a:t>  </a:t>
            </a:r>
            <a:r>
              <a:rPr lang="ru-RU" sz="2000" dirty="0" smtClean="0">
                <a:cs typeface="Times New Roman" pitchFamily="18" charset="0"/>
              </a:rPr>
              <a:t>    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>
                <a:cs typeface="Times New Roman" pitchFamily="18" charset="0"/>
              </a:rPr>
              <a:t>(</a:t>
            </a:r>
            <a:r>
              <a:rPr lang="en-US" sz="2000" dirty="0" smtClean="0">
                <a:cs typeface="Times New Roman" pitchFamily="18" charset="0"/>
              </a:rPr>
              <a:t>k+2</a:t>
            </a:r>
            <a:r>
              <a:rPr lang="ru-RU" sz="2000" dirty="0" smtClean="0">
                <a:cs typeface="Times New Roman" pitchFamily="18" charset="0"/>
              </a:rPr>
              <a:t>) 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         </a:t>
            </a:r>
            <a:r>
              <a:rPr lang="en-US" sz="2000" dirty="0">
                <a:cs typeface="Times New Roman" pitchFamily="18" charset="0"/>
              </a:rPr>
              <a:t>    </a:t>
            </a:r>
            <a:r>
              <a:rPr lang="ru-RU" sz="2000" dirty="0" smtClean="0">
                <a:cs typeface="Times New Roman" pitchFamily="18" charset="0"/>
              </a:rPr>
              <a:t>   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>
                <a:cs typeface="Times New Roman" pitchFamily="18" charset="0"/>
              </a:rPr>
              <a:t>(</a:t>
            </a:r>
            <a:r>
              <a:rPr lang="en-US" sz="2000" dirty="0" smtClean="0">
                <a:cs typeface="Times New Roman" pitchFamily="18" charset="0"/>
              </a:rPr>
              <a:t>n-3</a:t>
            </a:r>
            <a:r>
              <a:rPr lang="ru-RU" sz="2000" dirty="0" smtClean="0">
                <a:cs typeface="Times New Roman" pitchFamily="18" charset="0"/>
              </a:rPr>
              <a:t>)</a:t>
            </a:r>
            <a:r>
              <a:rPr lang="ru-RU" sz="2000" baseline="30000" dirty="0" smtClean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</a:t>
            </a:r>
            <a:r>
              <a:rPr lang="en-US" sz="2000" dirty="0">
                <a:cs typeface="Times New Roman" pitchFamily="18" charset="0"/>
              </a:rPr>
              <a:t>                  </a:t>
            </a:r>
            <a:r>
              <a:rPr lang="ru-RU" sz="2000" dirty="0" smtClean="0">
                <a:cs typeface="Times New Roman" pitchFamily="18" charset="0"/>
              </a:rPr>
              <a:t>     </a:t>
            </a:r>
            <a:r>
              <a:rPr lang="en-US" sz="2000" dirty="0" smtClean="0">
                <a:cs typeface="Times New Roman" pitchFamily="18" charset="0"/>
              </a:rPr>
              <a:t>(2+y)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=</a:t>
            </a:r>
            <a:endParaRPr lang="ru-RU" sz="2000" dirty="0"/>
          </a:p>
          <a:p>
            <a:pPr algn="just" eaLnBrk="0" hangingPunct="0">
              <a:tabLst>
                <a:tab pos="457200" algn="l"/>
              </a:tabLst>
            </a:pPr>
            <a:r>
              <a:rPr lang="ru-RU" sz="2000" dirty="0">
                <a:cs typeface="Times New Roman" pitchFamily="18" charset="0"/>
              </a:rPr>
              <a:t>  (3х+1)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      </a:t>
            </a:r>
            <a:r>
              <a:rPr lang="en-US" sz="2000" dirty="0">
                <a:cs typeface="Times New Roman" pitchFamily="18" charset="0"/>
              </a:rPr>
              <a:t>  </a:t>
            </a:r>
            <a:r>
              <a:rPr lang="ru-RU" sz="2000" dirty="0" smtClean="0">
                <a:cs typeface="Times New Roman" pitchFamily="18" charset="0"/>
              </a:rPr>
              <a:t>  (</a:t>
            </a:r>
            <a:r>
              <a:rPr lang="en-US" sz="2000" dirty="0">
                <a:cs typeface="Times New Roman" pitchFamily="18" charset="0"/>
              </a:rPr>
              <a:t>d-5g</a:t>
            </a:r>
            <a:r>
              <a:rPr lang="ru-RU" sz="2000" dirty="0">
                <a:cs typeface="Times New Roman" pitchFamily="18" charset="0"/>
              </a:rPr>
              <a:t>) 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              (</a:t>
            </a:r>
            <a:r>
              <a:rPr lang="en-US" sz="2000" dirty="0">
                <a:cs typeface="Times New Roman" pitchFamily="18" charset="0"/>
              </a:rPr>
              <a:t>5k+2</a:t>
            </a:r>
            <a:r>
              <a:rPr lang="ru-RU" sz="2000" dirty="0">
                <a:cs typeface="Times New Roman" pitchFamily="18" charset="0"/>
              </a:rPr>
              <a:t>) 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</a:t>
            </a:r>
            <a:r>
              <a:rPr lang="en-US" sz="2000" dirty="0">
                <a:cs typeface="Times New Roman" pitchFamily="18" charset="0"/>
              </a:rPr>
              <a:t>                (z-3m)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=</a:t>
            </a:r>
            <a:endParaRPr lang="ru-RU" sz="2000" dirty="0"/>
          </a:p>
          <a:p>
            <a:pPr algn="just" eaLnBrk="0" hangingPunct="0">
              <a:tabLst>
                <a:tab pos="457200" algn="l"/>
              </a:tabLst>
            </a:pPr>
            <a:r>
              <a:rPr lang="ru-RU" sz="2000" dirty="0">
                <a:cs typeface="Times New Roman" pitchFamily="18" charset="0"/>
              </a:rPr>
              <a:t>  </a:t>
            </a:r>
            <a:endParaRPr lang="ru-RU" sz="2000" dirty="0"/>
          </a:p>
        </p:txBody>
      </p:sp>
      <p:sp>
        <p:nvSpPr>
          <p:cNvPr id="17416" name="Rectangle 6"/>
          <p:cNvSpPr>
            <a:spLocks noChangeArrowheads="1"/>
          </p:cNvSpPr>
          <p:nvPr/>
        </p:nvSpPr>
        <p:spPr bwMode="auto">
          <a:xfrm>
            <a:off x="323850" y="4652963"/>
            <a:ext cx="80502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>
              <a:tabLst>
                <a:tab pos="457200" algn="l"/>
              </a:tabLst>
            </a:pPr>
            <a:r>
              <a:rPr lang="ru-RU" sz="2000" b="1" i="1" dirty="0" smtClean="0">
                <a:cs typeface="Times New Roman" pitchFamily="18" charset="0"/>
              </a:rPr>
              <a:t> В</a:t>
            </a:r>
            <a:r>
              <a:rPr lang="ru-RU" sz="2000" b="1" dirty="0">
                <a:cs typeface="Times New Roman" pitchFamily="18" charset="0"/>
              </a:rPr>
              <a:t>)   </a:t>
            </a:r>
            <a:r>
              <a:rPr lang="ru-RU" sz="2000" b="1" i="1" dirty="0">
                <a:cs typeface="Times New Roman" pitchFamily="18" charset="0"/>
              </a:rPr>
              <a:t>Вычислите </a:t>
            </a:r>
            <a:endParaRPr lang="ru-RU" sz="2000" dirty="0"/>
          </a:p>
          <a:p>
            <a:pPr algn="just" eaLnBrk="0" hangingPunct="0">
              <a:tabLst>
                <a:tab pos="457200" algn="l"/>
              </a:tabLst>
            </a:pPr>
            <a:r>
              <a:rPr lang="ru-RU" sz="2000" b="1" i="1" dirty="0">
                <a:cs typeface="Times New Roman" pitchFamily="18" charset="0"/>
              </a:rPr>
              <a:t>        61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              </a:t>
            </a:r>
            <a:r>
              <a:rPr lang="en-US" sz="2000" b="1" i="1" dirty="0">
                <a:cs typeface="Times New Roman" pitchFamily="18" charset="0"/>
              </a:rPr>
              <a:t>    </a:t>
            </a:r>
            <a:r>
              <a:rPr lang="ru-RU" sz="2000" b="1" i="1" dirty="0">
                <a:cs typeface="Times New Roman" pitchFamily="18" charset="0"/>
              </a:rPr>
              <a:t>  </a:t>
            </a:r>
            <a:r>
              <a:rPr lang="en-US" sz="2000" b="1" i="1" dirty="0">
                <a:cs typeface="Times New Roman" pitchFamily="18" charset="0"/>
              </a:rPr>
              <a:t> </a:t>
            </a:r>
            <a:r>
              <a:rPr lang="ru-RU" sz="2000" b="1" i="1" dirty="0">
                <a:cs typeface="Times New Roman" pitchFamily="18" charset="0"/>
              </a:rPr>
              <a:t>99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                  52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</a:t>
            </a:r>
            <a:r>
              <a:rPr lang="en-US" sz="2000" b="1" i="1" dirty="0">
                <a:cs typeface="Times New Roman" pitchFamily="18" charset="0"/>
              </a:rPr>
              <a:t>                           39</a:t>
            </a:r>
            <a:r>
              <a:rPr lang="en-US" sz="2000" b="1" i="1" baseline="30000" dirty="0">
                <a:cs typeface="Times New Roman" pitchFamily="18" charset="0"/>
              </a:rPr>
              <a:t>2</a:t>
            </a:r>
            <a:r>
              <a:rPr lang="en-US" sz="2000" b="1" i="1" dirty="0">
                <a:cs typeface="Times New Roman" pitchFamily="18" charset="0"/>
              </a:rPr>
              <a:t>=                          </a:t>
            </a:r>
            <a:endParaRPr lang="ru-RU" sz="2000" dirty="0"/>
          </a:p>
          <a:p>
            <a:pPr algn="just" eaLnBrk="0" hangingPunct="0">
              <a:tabLst>
                <a:tab pos="457200" algn="l"/>
              </a:tabLst>
            </a:pPr>
            <a:r>
              <a:rPr lang="ru-RU" sz="2000" b="1" i="1" dirty="0">
                <a:cs typeface="Times New Roman" pitchFamily="18" charset="0"/>
              </a:rPr>
              <a:t>        79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            </a:t>
            </a:r>
            <a:r>
              <a:rPr lang="en-US" sz="2000" b="1" i="1" dirty="0">
                <a:cs typeface="Times New Roman" pitchFamily="18" charset="0"/>
              </a:rPr>
              <a:t>      </a:t>
            </a:r>
            <a:r>
              <a:rPr lang="ru-RU" sz="2000" b="1" i="1" dirty="0">
                <a:cs typeface="Times New Roman" pitchFamily="18" charset="0"/>
              </a:rPr>
              <a:t>  31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                  10</a:t>
            </a:r>
            <a:r>
              <a:rPr lang="en-US" sz="2000" b="1" i="1" dirty="0">
                <a:cs typeface="Times New Roman" pitchFamily="18" charset="0"/>
              </a:rPr>
              <a:t>0</a:t>
            </a:r>
            <a:r>
              <a:rPr lang="ru-RU" sz="2000" b="1" i="1" dirty="0">
                <a:cs typeface="Times New Roman" pitchFamily="18" charset="0"/>
              </a:rPr>
              <a:t>1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</a:t>
            </a:r>
            <a:r>
              <a:rPr lang="en-US" sz="2000" b="1" i="1" dirty="0">
                <a:cs typeface="Times New Roman" pitchFamily="18" charset="0"/>
              </a:rPr>
              <a:t>                       103</a:t>
            </a:r>
            <a:r>
              <a:rPr lang="en-US" sz="2000" b="1" i="1" baseline="30000" dirty="0">
                <a:cs typeface="Times New Roman" pitchFamily="18" charset="0"/>
              </a:rPr>
              <a:t>2</a:t>
            </a:r>
            <a:r>
              <a:rPr lang="en-US" sz="2000" b="1" i="1" dirty="0">
                <a:cs typeface="Times New Roman" pitchFamily="18" charset="0"/>
              </a:rPr>
              <a:t>=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395288" y="188913"/>
            <a:ext cx="87487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2000" b="1" i="1" dirty="0">
                <a:cs typeface="Times New Roman" pitchFamily="18" charset="0"/>
              </a:rPr>
              <a:t>А)  Преобразовать выражение в многочлен стандартного вида.</a:t>
            </a:r>
            <a:endParaRPr lang="ru-RU" sz="2000" dirty="0"/>
          </a:p>
          <a:p>
            <a:pPr eaLnBrk="0" hangingPunct="0"/>
            <a:r>
              <a:rPr lang="ru-RU" sz="1200" b="1" i="1" dirty="0">
                <a:cs typeface="Times New Roman" pitchFamily="18" charset="0"/>
              </a:rPr>
              <a:t>                         </a:t>
            </a:r>
            <a:endParaRPr lang="ru-RU" sz="800" dirty="0"/>
          </a:p>
          <a:p>
            <a:pPr eaLnBrk="0" hangingPunct="0"/>
            <a:endParaRPr lang="ru-RU" dirty="0"/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539750" y="1544638"/>
            <a:ext cx="76327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>
              <a:tabLst>
                <a:tab pos="457200" algn="l"/>
              </a:tabLst>
            </a:pPr>
            <a:r>
              <a:rPr lang="ru-RU" sz="2000">
                <a:cs typeface="Times New Roman" pitchFamily="18" charset="0"/>
              </a:rPr>
              <a:t>                                                    </a:t>
            </a:r>
            <a:endParaRPr lang="ru-RU" sz="2000"/>
          </a:p>
        </p:txBody>
      </p:sp>
      <p:pic>
        <p:nvPicPr>
          <p:cNvPr id="18436" name="Picture 1" descr="C:\Users\Pc\Pictures\школьная тем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013325"/>
            <a:ext cx="1624012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900113" y="1226512"/>
            <a:ext cx="79565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ru-RU" sz="2000" b="1" i="1" dirty="0">
                <a:cs typeface="Times New Roman" pitchFamily="18" charset="0"/>
              </a:rPr>
              <a:t>     </a:t>
            </a:r>
            <a:r>
              <a:rPr lang="ru-RU" sz="2000" b="1" i="1" dirty="0">
                <a:solidFill>
                  <a:srgbClr val="FF0000"/>
                </a:solidFill>
                <a:cs typeface="Times New Roman" pitchFamily="18" charset="0"/>
              </a:rPr>
              <a:t>1 группа                                                     2 группа              </a:t>
            </a:r>
            <a:endParaRPr lang="ru-RU" sz="2000" dirty="0">
              <a:solidFill>
                <a:srgbClr val="FF0000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ru-RU" sz="2000" dirty="0">
                <a:cs typeface="Times New Roman" pitchFamily="18" charset="0"/>
              </a:rPr>
              <a:t>(</a:t>
            </a:r>
            <a:r>
              <a:rPr lang="ru-RU" sz="2000" dirty="0" smtClean="0">
                <a:cs typeface="Times New Roman" pitchFamily="18" charset="0"/>
              </a:rPr>
              <a:t>х-4)</a:t>
            </a:r>
            <a:r>
              <a:rPr lang="ru-RU" sz="2000" baseline="30000" dirty="0" smtClean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</a:t>
            </a:r>
            <a:r>
              <a:rPr lang="ru-RU" sz="2000" dirty="0" smtClean="0">
                <a:cs typeface="Times New Roman" pitchFamily="18" charset="0"/>
              </a:rPr>
              <a:t>х</a:t>
            </a:r>
            <a:r>
              <a:rPr lang="ru-RU" sz="2000" baseline="30000" dirty="0" smtClean="0">
                <a:cs typeface="Times New Roman" pitchFamily="18" charset="0"/>
              </a:rPr>
              <a:t>2</a:t>
            </a:r>
            <a:r>
              <a:rPr lang="ru-RU" sz="2000" dirty="0" smtClean="0">
                <a:cs typeface="Times New Roman" pitchFamily="18" charset="0"/>
              </a:rPr>
              <a:t>-8х+16                              </a:t>
            </a:r>
            <a:r>
              <a:rPr lang="ru-RU" sz="2000" dirty="0">
                <a:cs typeface="Times New Roman" pitchFamily="18" charset="0"/>
              </a:rPr>
              <a:t>(</a:t>
            </a:r>
            <a:r>
              <a:rPr lang="en-US" sz="2000" dirty="0">
                <a:cs typeface="Times New Roman" pitchFamily="18" charset="0"/>
              </a:rPr>
              <a:t>k</a:t>
            </a:r>
            <a:r>
              <a:rPr lang="ru-RU" sz="2000" dirty="0" smtClean="0">
                <a:cs typeface="Times New Roman" pitchFamily="18" charset="0"/>
              </a:rPr>
              <a:t>+2) 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k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+4</a:t>
            </a:r>
            <a:r>
              <a:rPr lang="en-US" sz="2000" dirty="0" smtClean="0">
                <a:cs typeface="Times New Roman" pitchFamily="18" charset="0"/>
              </a:rPr>
              <a:t>k</a:t>
            </a:r>
            <a:r>
              <a:rPr lang="ru-RU" sz="2000" dirty="0" smtClean="0">
                <a:cs typeface="Times New Roman" pitchFamily="18" charset="0"/>
              </a:rPr>
              <a:t>+4               </a:t>
            </a:r>
            <a:endParaRPr lang="ru-RU" sz="2000" dirty="0"/>
          </a:p>
          <a:p>
            <a:pPr eaLnBrk="0" hangingPunct="0">
              <a:tabLst>
                <a:tab pos="457200" algn="l"/>
              </a:tabLst>
            </a:pPr>
            <a:r>
              <a:rPr lang="ru-RU" sz="2000" dirty="0" smtClean="0">
                <a:cs typeface="Times New Roman" pitchFamily="18" charset="0"/>
              </a:rPr>
              <a:t>(3х+1)</a:t>
            </a:r>
            <a:r>
              <a:rPr lang="ru-RU" sz="2000" baseline="30000" dirty="0" smtClean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</a:t>
            </a:r>
            <a:r>
              <a:rPr lang="ru-RU" sz="2000" dirty="0" smtClean="0">
                <a:cs typeface="Times New Roman" pitchFamily="18" charset="0"/>
              </a:rPr>
              <a:t>9</a:t>
            </a:r>
            <a:r>
              <a:rPr lang="en-US" sz="2000" dirty="0" smtClean="0">
                <a:cs typeface="Times New Roman" pitchFamily="18" charset="0"/>
              </a:rPr>
              <a:t>x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r>
              <a:rPr lang="en-US" sz="2000" dirty="0" smtClean="0">
                <a:cs typeface="Times New Roman" pitchFamily="18" charset="0"/>
              </a:rPr>
              <a:t>+</a:t>
            </a:r>
            <a:r>
              <a:rPr lang="ru-RU" sz="2000" dirty="0">
                <a:cs typeface="Times New Roman" pitchFamily="18" charset="0"/>
              </a:rPr>
              <a:t>6</a:t>
            </a:r>
            <a:r>
              <a:rPr lang="en-US" sz="2000" dirty="0" smtClean="0">
                <a:cs typeface="Times New Roman" pitchFamily="18" charset="0"/>
              </a:rPr>
              <a:t>x+1</a:t>
            </a:r>
            <a:r>
              <a:rPr lang="ru-RU" sz="2000" dirty="0" smtClean="0">
                <a:cs typeface="Times New Roman" pitchFamily="18" charset="0"/>
              </a:rPr>
              <a:t>     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                    </a:t>
            </a:r>
            <a:r>
              <a:rPr lang="ru-RU" sz="2000" dirty="0">
                <a:cs typeface="Times New Roman" pitchFamily="18" charset="0"/>
              </a:rPr>
              <a:t>(</a:t>
            </a:r>
            <a:r>
              <a:rPr lang="en-US" sz="2000" dirty="0">
                <a:cs typeface="Times New Roman" pitchFamily="18" charset="0"/>
              </a:rPr>
              <a:t>d-5g</a:t>
            </a:r>
            <a:r>
              <a:rPr lang="ru-RU" sz="2000" dirty="0">
                <a:cs typeface="Times New Roman" pitchFamily="18" charset="0"/>
              </a:rPr>
              <a:t>) </a:t>
            </a:r>
            <a:r>
              <a:rPr lang="ru-RU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=  </a:t>
            </a:r>
            <a:r>
              <a:rPr lang="en-US" sz="2000" dirty="0">
                <a:cs typeface="Times New Roman" pitchFamily="18" charset="0"/>
              </a:rPr>
              <a:t>d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-10dg+25g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ru-RU" sz="2000" dirty="0">
                <a:cs typeface="Times New Roman" pitchFamily="18" charset="0"/>
              </a:rPr>
              <a:t>             </a:t>
            </a:r>
            <a:endParaRPr lang="ru-RU" sz="2000" dirty="0"/>
          </a:p>
        </p:txBody>
      </p:sp>
      <p:sp>
        <p:nvSpPr>
          <p:cNvPr id="18438" name="Rectangle 3"/>
          <p:cNvSpPr>
            <a:spLocks noChangeArrowheads="1"/>
          </p:cNvSpPr>
          <p:nvPr/>
        </p:nvSpPr>
        <p:spPr bwMode="auto">
          <a:xfrm>
            <a:off x="611188" y="3232417"/>
            <a:ext cx="77771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en-US" sz="1200" b="1" i="1" dirty="0">
                <a:cs typeface="Times New Roman" pitchFamily="18" charset="0"/>
              </a:rPr>
              <a:t>           </a:t>
            </a:r>
            <a:r>
              <a:rPr lang="en-US" sz="2000" b="1" i="1" dirty="0">
                <a:solidFill>
                  <a:srgbClr val="FF0000"/>
                </a:solidFill>
                <a:cs typeface="Times New Roman" pitchFamily="18" charset="0"/>
              </a:rPr>
              <a:t>3 </a:t>
            </a:r>
            <a:r>
              <a:rPr lang="ru-RU" sz="2000" b="1" i="1" dirty="0">
                <a:solidFill>
                  <a:srgbClr val="FF0000"/>
                </a:solidFill>
                <a:cs typeface="Times New Roman" pitchFamily="18" charset="0"/>
              </a:rPr>
              <a:t>группа</a:t>
            </a:r>
            <a:r>
              <a:rPr lang="en-US" sz="2000" b="1" i="1" dirty="0">
                <a:solidFill>
                  <a:srgbClr val="FF0000"/>
                </a:solidFill>
                <a:cs typeface="Times New Roman" pitchFamily="18" charset="0"/>
              </a:rPr>
              <a:t>                                        4 </a:t>
            </a:r>
            <a:r>
              <a:rPr lang="ru-RU" sz="2000" b="1" i="1" dirty="0">
                <a:solidFill>
                  <a:srgbClr val="FF0000"/>
                </a:solidFill>
                <a:cs typeface="Times New Roman" pitchFamily="18" charset="0"/>
              </a:rPr>
              <a:t>группа</a:t>
            </a:r>
            <a:endParaRPr lang="ru-RU" sz="2000" dirty="0">
              <a:solidFill>
                <a:srgbClr val="FF0000"/>
              </a:solidFill>
            </a:endParaRPr>
          </a:p>
          <a:p>
            <a:pPr algn="just" eaLnBrk="0" hangingPunct="0"/>
            <a:r>
              <a:rPr lang="en-US" sz="2000" dirty="0">
                <a:cs typeface="Times New Roman" pitchFamily="18" charset="0"/>
              </a:rPr>
              <a:t> (</a:t>
            </a:r>
            <a:r>
              <a:rPr lang="en-US" sz="2000" dirty="0" smtClean="0">
                <a:cs typeface="Times New Roman" pitchFamily="18" charset="0"/>
              </a:rPr>
              <a:t>n-3)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= </a:t>
            </a:r>
            <a:r>
              <a:rPr lang="en-US" sz="2000" dirty="0" smtClean="0">
                <a:cs typeface="Times New Roman" pitchFamily="18" charset="0"/>
              </a:rPr>
              <a:t>n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r>
              <a:rPr lang="en-US" sz="2000" dirty="0" smtClean="0">
                <a:cs typeface="Times New Roman" pitchFamily="18" charset="0"/>
              </a:rPr>
              <a:t>-6n+9                      </a:t>
            </a:r>
            <a:r>
              <a:rPr lang="ru-RU" sz="2000" dirty="0" smtClean="0">
                <a:cs typeface="Times New Roman" pitchFamily="18" charset="0"/>
              </a:rPr>
              <a:t>        </a:t>
            </a:r>
            <a:r>
              <a:rPr lang="en-US" sz="2000" dirty="0" smtClean="0">
                <a:cs typeface="Times New Roman" pitchFamily="18" charset="0"/>
              </a:rPr>
              <a:t>(2+y)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r>
              <a:rPr lang="en-US" sz="2000" dirty="0" smtClean="0">
                <a:cs typeface="Times New Roman" pitchFamily="18" charset="0"/>
              </a:rPr>
              <a:t>=4+4y+y</a:t>
            </a:r>
            <a:r>
              <a:rPr lang="en-US" sz="2000" baseline="30000" dirty="0" smtClean="0">
                <a:cs typeface="Times New Roman" pitchFamily="18" charset="0"/>
              </a:rPr>
              <a:t>2</a:t>
            </a:r>
            <a:endParaRPr lang="ru-RU" sz="2000" dirty="0"/>
          </a:p>
          <a:p>
            <a:pPr algn="just" eaLnBrk="0" hangingPunct="0"/>
            <a:r>
              <a:rPr lang="en-US" sz="2000" dirty="0">
                <a:cs typeface="Times New Roman" pitchFamily="18" charset="0"/>
              </a:rPr>
              <a:t> (5k+2) 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=25k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+20k+4                    (z-3m)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=z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r>
              <a:rPr lang="en-US" sz="2000" dirty="0">
                <a:cs typeface="Times New Roman" pitchFamily="18" charset="0"/>
              </a:rPr>
              <a:t>-6zm+9m</a:t>
            </a:r>
            <a:r>
              <a:rPr lang="en-US" sz="2000" baseline="30000" dirty="0">
                <a:cs typeface="Times New Roman" pitchFamily="18" charset="0"/>
              </a:rPr>
              <a:t>2</a:t>
            </a:r>
            <a:endParaRPr lang="ru-RU" sz="2000" dirty="0"/>
          </a:p>
          <a:p>
            <a:pPr algn="just" eaLnBrk="0" hangingPunct="0"/>
            <a:r>
              <a:rPr lang="en-US" sz="2000" dirty="0">
                <a:cs typeface="Times New Roman" pitchFamily="18" charset="0"/>
              </a:rPr>
              <a:t> </a:t>
            </a:r>
            <a:r>
              <a:rPr lang="en-US" sz="2000" dirty="0" smtClean="0">
                <a:cs typeface="Times New Roman" pitchFamily="18" charset="0"/>
              </a:rPr>
              <a:t>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395288" y="395288"/>
            <a:ext cx="81899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 b="1" i="1" dirty="0">
                <a:cs typeface="Times New Roman" pitchFamily="18" charset="0"/>
              </a:rPr>
              <a:t>В</a:t>
            </a:r>
            <a:r>
              <a:rPr lang="ru-RU" sz="2000" b="1" dirty="0">
                <a:cs typeface="Times New Roman" pitchFamily="18" charset="0"/>
              </a:rPr>
              <a:t>)   </a:t>
            </a:r>
            <a:r>
              <a:rPr lang="ru-RU" sz="2000" b="1" i="1" dirty="0">
                <a:cs typeface="Times New Roman" pitchFamily="18" charset="0"/>
              </a:rPr>
              <a:t>Вычислите </a:t>
            </a:r>
          </a:p>
          <a:p>
            <a:pPr eaLnBrk="0" hangingPunct="0"/>
            <a:r>
              <a:rPr lang="ru-RU" sz="2000" b="1" i="1" dirty="0">
                <a:solidFill>
                  <a:srgbClr val="FF0000"/>
                </a:solidFill>
                <a:cs typeface="Times New Roman" pitchFamily="18" charset="0"/>
              </a:rPr>
              <a:t>                  1 группа                                     2 группа</a:t>
            </a:r>
            <a:endParaRPr lang="ru-RU" sz="2000" b="1" i="1" dirty="0">
              <a:cs typeface="Times New Roman" pitchFamily="18" charset="0"/>
            </a:endParaRPr>
          </a:p>
          <a:p>
            <a:pPr eaLnBrk="0" hangingPunct="0"/>
            <a:r>
              <a:rPr lang="ru-RU" sz="2000" b="1" i="1" dirty="0">
                <a:cs typeface="Times New Roman" pitchFamily="18" charset="0"/>
              </a:rPr>
              <a:t>61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(</a:t>
            </a:r>
            <a:r>
              <a:rPr lang="ru-RU" sz="2000" b="1" i="1" dirty="0">
                <a:solidFill>
                  <a:srgbClr val="FF33CC"/>
                </a:solidFill>
                <a:cs typeface="Times New Roman" pitchFamily="18" charset="0"/>
              </a:rPr>
              <a:t>60+1)</a:t>
            </a:r>
            <a:r>
              <a:rPr lang="ru-RU" sz="2000" b="1" i="1" baseline="30000" dirty="0">
                <a:solidFill>
                  <a:srgbClr val="FF33CC"/>
                </a:solidFill>
                <a:cs typeface="Times New Roman" pitchFamily="18" charset="0"/>
              </a:rPr>
              <a:t>2</a:t>
            </a:r>
            <a:r>
              <a:rPr lang="ru-RU" sz="2000" b="1" i="1" dirty="0">
                <a:solidFill>
                  <a:srgbClr val="FF33CC"/>
                </a:solidFill>
                <a:cs typeface="Times New Roman" pitchFamily="18" charset="0"/>
              </a:rPr>
              <a:t>=3600+120+1=3721 </a:t>
            </a:r>
            <a:r>
              <a:rPr lang="ru-RU" sz="2000" b="1" i="1" dirty="0">
                <a:cs typeface="Times New Roman" pitchFamily="18" charset="0"/>
              </a:rPr>
              <a:t>      </a:t>
            </a:r>
            <a:r>
              <a:rPr lang="en-US" sz="2000" b="1" i="1" dirty="0">
                <a:cs typeface="Times New Roman" pitchFamily="18" charset="0"/>
              </a:rPr>
              <a:t> </a:t>
            </a:r>
            <a:r>
              <a:rPr lang="ru-RU" sz="2000" b="1" i="1" dirty="0">
                <a:cs typeface="Times New Roman" pitchFamily="18" charset="0"/>
              </a:rPr>
              <a:t>99</a:t>
            </a:r>
            <a:r>
              <a:rPr lang="ru-RU" sz="2000" b="1" i="1" baseline="30000" dirty="0">
                <a:cs typeface="Times New Roman" pitchFamily="18" charset="0"/>
              </a:rPr>
              <a:t>2</a:t>
            </a:r>
            <a:r>
              <a:rPr lang="ru-RU" sz="2000" b="1" i="1" dirty="0">
                <a:cs typeface="Times New Roman" pitchFamily="18" charset="0"/>
              </a:rPr>
              <a:t>= </a:t>
            </a:r>
            <a:r>
              <a:rPr lang="ru-RU" sz="2000" b="1" i="1" dirty="0">
                <a:solidFill>
                  <a:srgbClr val="FF33CC"/>
                </a:solidFill>
                <a:cs typeface="Times New Roman" pitchFamily="18" charset="0"/>
              </a:rPr>
              <a:t>(100-1)</a:t>
            </a:r>
            <a:r>
              <a:rPr lang="ru-RU" sz="2000" b="1" i="1" baseline="30000" dirty="0">
                <a:solidFill>
                  <a:srgbClr val="FF33CC"/>
                </a:solidFill>
                <a:cs typeface="Times New Roman" pitchFamily="18" charset="0"/>
              </a:rPr>
              <a:t>2</a:t>
            </a:r>
            <a:r>
              <a:rPr lang="ru-RU" sz="2000" b="1" i="1" dirty="0">
                <a:solidFill>
                  <a:srgbClr val="FF33CC"/>
                </a:solidFill>
                <a:cs typeface="Times New Roman" pitchFamily="18" charset="0"/>
              </a:rPr>
              <a:t>=1000-200+1=801</a:t>
            </a:r>
            <a:r>
              <a:rPr lang="ru-RU" sz="20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9459" name="Прямоугольник 16"/>
          <p:cNvSpPr>
            <a:spLocks noChangeArrowheads="1"/>
          </p:cNvSpPr>
          <p:nvPr/>
        </p:nvSpPr>
        <p:spPr bwMode="auto">
          <a:xfrm>
            <a:off x="323850" y="1412875"/>
            <a:ext cx="8604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i="1" dirty="0"/>
              <a:t>79</a:t>
            </a:r>
            <a:r>
              <a:rPr lang="ru-RU" sz="2000" b="1" i="1" baseline="30000" dirty="0"/>
              <a:t>2</a:t>
            </a:r>
            <a:r>
              <a:rPr lang="ru-RU" sz="2000" b="1" i="1" dirty="0"/>
              <a:t>= </a:t>
            </a:r>
            <a:r>
              <a:rPr lang="ru-RU" sz="2000" b="1" i="1" dirty="0">
                <a:solidFill>
                  <a:srgbClr val="FF33CC"/>
                </a:solidFill>
              </a:rPr>
              <a:t>(80-1)</a:t>
            </a:r>
            <a:r>
              <a:rPr lang="ru-RU" sz="2000" b="1" i="1" baseline="30000" dirty="0">
                <a:solidFill>
                  <a:srgbClr val="FF33CC"/>
                </a:solidFill>
              </a:rPr>
              <a:t>2</a:t>
            </a:r>
            <a:r>
              <a:rPr lang="ru-RU" sz="2000" b="1" i="1" dirty="0">
                <a:solidFill>
                  <a:srgbClr val="FF33CC"/>
                </a:solidFill>
              </a:rPr>
              <a:t>=6400-160+1=6241           </a:t>
            </a:r>
            <a:r>
              <a:rPr lang="ru-RU" sz="2000" b="1" i="1" dirty="0"/>
              <a:t>31</a:t>
            </a:r>
            <a:r>
              <a:rPr lang="ru-RU" sz="2000" b="1" i="1" baseline="30000" dirty="0"/>
              <a:t>2</a:t>
            </a:r>
            <a:r>
              <a:rPr lang="ru-RU" sz="2000" b="1" i="1" dirty="0"/>
              <a:t>= </a:t>
            </a:r>
            <a:r>
              <a:rPr lang="ru-RU" sz="2000" b="1" i="1" dirty="0">
                <a:solidFill>
                  <a:srgbClr val="FF33CC"/>
                </a:solidFill>
              </a:rPr>
              <a:t>(30+1)</a:t>
            </a:r>
            <a:r>
              <a:rPr lang="ru-RU" sz="2000" b="1" i="1" baseline="30000" dirty="0">
                <a:solidFill>
                  <a:srgbClr val="FF33CC"/>
                </a:solidFill>
              </a:rPr>
              <a:t>2</a:t>
            </a:r>
            <a:r>
              <a:rPr lang="ru-RU" sz="2000" b="1" i="1" dirty="0">
                <a:solidFill>
                  <a:srgbClr val="FF33CC"/>
                </a:solidFill>
              </a:rPr>
              <a:t>=900+180+1=1081</a:t>
            </a:r>
            <a:endParaRPr lang="ru-RU" sz="2000" dirty="0">
              <a:solidFill>
                <a:srgbClr val="FF33CC"/>
              </a:solidFill>
            </a:endParaRPr>
          </a:p>
        </p:txBody>
      </p:sp>
      <p:sp>
        <p:nvSpPr>
          <p:cNvPr id="19460" name="Прямоугольник 17"/>
          <p:cNvSpPr>
            <a:spLocks noChangeArrowheads="1"/>
          </p:cNvSpPr>
          <p:nvPr/>
        </p:nvSpPr>
        <p:spPr bwMode="auto">
          <a:xfrm>
            <a:off x="1403350" y="2060575"/>
            <a:ext cx="5599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cs typeface="Times New Roman" pitchFamily="18" charset="0"/>
              </a:rPr>
              <a:t>    3 группа                                         </a:t>
            </a:r>
            <a:r>
              <a:rPr lang="en-US" b="1" i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cs typeface="Times New Roman" pitchFamily="18" charset="0"/>
              </a:rPr>
              <a:t>4 группа</a:t>
            </a:r>
            <a:endParaRPr lang="ru-RU" dirty="0"/>
          </a:p>
        </p:txBody>
      </p:sp>
      <p:sp>
        <p:nvSpPr>
          <p:cNvPr id="19461" name="Прямоугольник 18"/>
          <p:cNvSpPr>
            <a:spLocks noChangeArrowheads="1"/>
          </p:cNvSpPr>
          <p:nvPr/>
        </p:nvSpPr>
        <p:spPr bwMode="auto">
          <a:xfrm>
            <a:off x="323850" y="2492375"/>
            <a:ext cx="8388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 i="1" dirty="0"/>
              <a:t>52</a:t>
            </a:r>
            <a:r>
              <a:rPr lang="ru-RU" sz="2000" b="1" i="1" baseline="30000" dirty="0"/>
              <a:t>2</a:t>
            </a:r>
            <a:r>
              <a:rPr lang="ru-RU" sz="2000" b="1" i="1" dirty="0"/>
              <a:t>= </a:t>
            </a:r>
            <a:r>
              <a:rPr lang="ru-RU" sz="2000" b="1" i="1" dirty="0">
                <a:solidFill>
                  <a:srgbClr val="FF33CC"/>
                </a:solidFill>
              </a:rPr>
              <a:t>(50+2)</a:t>
            </a:r>
            <a:r>
              <a:rPr lang="ru-RU" sz="2000" b="1" i="1" baseline="30000" dirty="0">
                <a:solidFill>
                  <a:srgbClr val="FF33CC"/>
                </a:solidFill>
              </a:rPr>
              <a:t>2</a:t>
            </a:r>
            <a:r>
              <a:rPr lang="ru-RU" sz="2000" b="1" i="1" dirty="0">
                <a:solidFill>
                  <a:srgbClr val="FF33CC"/>
                </a:solidFill>
              </a:rPr>
              <a:t>=2500+200+4=2704 </a:t>
            </a:r>
            <a:r>
              <a:rPr lang="en-US" sz="2000" b="1" i="1" dirty="0">
                <a:solidFill>
                  <a:srgbClr val="FF33CC"/>
                </a:solidFill>
              </a:rPr>
              <a:t>         </a:t>
            </a:r>
            <a:r>
              <a:rPr lang="en-US" sz="2000" b="1" i="1" dirty="0"/>
              <a:t>39</a:t>
            </a:r>
            <a:r>
              <a:rPr lang="en-US" sz="2000" b="1" i="1" baseline="30000" dirty="0"/>
              <a:t>2</a:t>
            </a:r>
            <a:r>
              <a:rPr lang="en-US" sz="2000" b="1" i="1" dirty="0"/>
              <a:t>= </a:t>
            </a:r>
            <a:r>
              <a:rPr lang="ru-RU" sz="2000" b="1" i="1" dirty="0">
                <a:solidFill>
                  <a:srgbClr val="FF33CC"/>
                </a:solidFill>
              </a:rPr>
              <a:t>(40-1)</a:t>
            </a:r>
            <a:r>
              <a:rPr lang="ru-RU" sz="2000" b="1" i="1" baseline="30000" dirty="0">
                <a:solidFill>
                  <a:srgbClr val="FF33CC"/>
                </a:solidFill>
              </a:rPr>
              <a:t>2</a:t>
            </a:r>
            <a:r>
              <a:rPr lang="ru-RU" sz="2000" b="1" i="1" dirty="0">
                <a:solidFill>
                  <a:srgbClr val="FF33CC"/>
                </a:solidFill>
              </a:rPr>
              <a:t>=1600-80+1=1521</a:t>
            </a:r>
            <a:endParaRPr lang="ru-RU" sz="2000" dirty="0">
              <a:solidFill>
                <a:srgbClr val="FF33CC"/>
              </a:solidFill>
            </a:endParaRPr>
          </a:p>
        </p:txBody>
      </p:sp>
      <p:sp>
        <p:nvSpPr>
          <p:cNvPr id="19462" name="Прямоугольник 19"/>
          <p:cNvSpPr>
            <a:spLocks noChangeArrowheads="1"/>
          </p:cNvSpPr>
          <p:nvPr/>
        </p:nvSpPr>
        <p:spPr bwMode="auto">
          <a:xfrm>
            <a:off x="250825" y="2924175"/>
            <a:ext cx="9613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 dirty="0"/>
              <a:t> 1</a:t>
            </a:r>
            <a:r>
              <a:rPr lang="en-US" b="1" i="1" dirty="0"/>
              <a:t>0</a:t>
            </a:r>
            <a:r>
              <a:rPr lang="ru-RU" b="1" i="1" dirty="0"/>
              <a:t>1</a:t>
            </a:r>
            <a:r>
              <a:rPr lang="ru-RU" b="1" i="1" baseline="30000" dirty="0"/>
              <a:t>2</a:t>
            </a:r>
            <a:r>
              <a:rPr lang="ru-RU" b="1" i="1" dirty="0"/>
              <a:t>=</a:t>
            </a:r>
            <a:r>
              <a:rPr lang="ru-RU" b="1" i="1" dirty="0">
                <a:solidFill>
                  <a:srgbClr val="FF33CC"/>
                </a:solidFill>
              </a:rPr>
              <a:t>(100+1)</a:t>
            </a:r>
            <a:r>
              <a:rPr lang="ru-RU" b="1" i="1" baseline="30000" dirty="0">
                <a:solidFill>
                  <a:srgbClr val="FF33CC"/>
                </a:solidFill>
              </a:rPr>
              <a:t>2</a:t>
            </a:r>
            <a:r>
              <a:rPr lang="ru-RU" b="1" i="1" dirty="0">
                <a:solidFill>
                  <a:srgbClr val="FF33CC"/>
                </a:solidFill>
              </a:rPr>
              <a:t>=10000+200+1=10201</a:t>
            </a:r>
            <a:r>
              <a:rPr lang="en-US" b="1" i="1" dirty="0">
                <a:solidFill>
                  <a:srgbClr val="FF33CC"/>
                </a:solidFill>
              </a:rPr>
              <a:t>      </a:t>
            </a:r>
            <a:r>
              <a:rPr lang="ru-RU" b="1" i="1" dirty="0">
                <a:solidFill>
                  <a:srgbClr val="FF33CC"/>
                </a:solidFill>
              </a:rPr>
              <a:t>   </a:t>
            </a:r>
            <a:r>
              <a:rPr lang="en-US" b="1" i="1" dirty="0">
                <a:solidFill>
                  <a:srgbClr val="FF33CC"/>
                </a:solidFill>
              </a:rPr>
              <a:t> </a:t>
            </a:r>
            <a:r>
              <a:rPr lang="en-US" b="1" i="1" dirty="0"/>
              <a:t>103</a:t>
            </a:r>
            <a:r>
              <a:rPr lang="en-US" b="1" i="1" baseline="30000" dirty="0"/>
              <a:t>2</a:t>
            </a:r>
            <a:r>
              <a:rPr lang="en-US" b="1" i="1" dirty="0"/>
              <a:t>=</a:t>
            </a:r>
            <a:r>
              <a:rPr lang="ru-RU" b="1" i="1" dirty="0"/>
              <a:t>(</a:t>
            </a:r>
            <a:r>
              <a:rPr lang="ru-RU" b="1" i="1" dirty="0">
                <a:solidFill>
                  <a:srgbClr val="FF33CC"/>
                </a:solidFill>
              </a:rPr>
              <a:t>100+3)</a:t>
            </a:r>
            <a:r>
              <a:rPr lang="ru-RU" b="1" i="1" baseline="30000" dirty="0">
                <a:solidFill>
                  <a:srgbClr val="FF33CC"/>
                </a:solidFill>
              </a:rPr>
              <a:t>2</a:t>
            </a:r>
            <a:r>
              <a:rPr lang="ru-RU" b="1" i="1" dirty="0">
                <a:solidFill>
                  <a:srgbClr val="FF33CC"/>
                </a:solidFill>
              </a:rPr>
              <a:t>=10000+600+9=10609</a:t>
            </a:r>
            <a:endParaRPr lang="ru-RU" dirty="0">
              <a:solidFill>
                <a:srgbClr val="FF33CC"/>
              </a:solidFill>
            </a:endParaRPr>
          </a:p>
        </p:txBody>
      </p:sp>
      <p:pic>
        <p:nvPicPr>
          <p:cNvPr id="19463" name="Picture 2" descr="C:\Users\Pc\Pictures\школьная тем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581525"/>
            <a:ext cx="2651125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539750" y="908050"/>
            <a:ext cx="79200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 dirty="0"/>
              <a:t> </a:t>
            </a:r>
            <a:r>
              <a:rPr lang="ru-RU" sz="2800" b="1" i="1" dirty="0">
                <a:solidFill>
                  <a:srgbClr val="FF0000"/>
                </a:solidFill>
              </a:rPr>
              <a:t>«Считай несчастным тот день и час, в который ты не усвоил ничего нового и не прибавил к своим знаниям»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1507" name="Прямоугольник 4"/>
          <p:cNvSpPr>
            <a:spLocks noChangeArrowheads="1"/>
          </p:cNvSpPr>
          <p:nvPr/>
        </p:nvSpPr>
        <p:spPr bwMode="auto">
          <a:xfrm>
            <a:off x="5364163" y="2276475"/>
            <a:ext cx="27879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Ян </a:t>
            </a:r>
            <a:r>
              <a:rPr lang="ru-RU" sz="2000" b="1" i="1" dirty="0" err="1">
                <a:solidFill>
                  <a:srgbClr val="FF0000"/>
                </a:solidFill>
              </a:rPr>
              <a:t>Амос</a:t>
            </a:r>
            <a:r>
              <a:rPr lang="ru-RU" sz="2000" b="1" i="1" dirty="0">
                <a:solidFill>
                  <a:srgbClr val="FF0000"/>
                </a:solidFill>
              </a:rPr>
              <a:t> Каменский 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21509" name="Picture 2" descr="C:\Users\Pc\Pictures\школьная тема\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868863"/>
            <a:ext cx="21939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1619250" y="2421285"/>
            <a:ext cx="6121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3200" b="1" dirty="0" err="1">
                <a:solidFill>
                  <a:schemeClr val="bg1"/>
                </a:solidFill>
                <a:cs typeface="Times New Roman" pitchFamily="18" charset="0"/>
              </a:rPr>
              <a:t>Стр</a:t>
            </a:r>
            <a:r>
              <a:rPr lang="ru-RU" sz="32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166-167    </a:t>
            </a:r>
            <a:r>
              <a:rPr lang="ru-RU" sz="3200" b="1" dirty="0">
                <a:solidFill>
                  <a:schemeClr val="bg1"/>
                </a:solidFill>
                <a:cs typeface="Times New Roman" pitchFamily="18" charset="0"/>
              </a:rPr>
              <a:t>№ 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799(</a:t>
            </a:r>
            <a:r>
              <a:rPr lang="ru-RU" sz="3200" b="1" dirty="0" err="1" smtClean="0">
                <a:solidFill>
                  <a:schemeClr val="bg1"/>
                </a:solidFill>
                <a:cs typeface="Times New Roman" pitchFamily="18" charset="0"/>
              </a:rPr>
              <a:t>д,и,к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),     800(</a:t>
            </a:r>
            <a:r>
              <a:rPr lang="ru-RU" sz="3200" b="1" dirty="0" err="1" smtClean="0">
                <a:solidFill>
                  <a:schemeClr val="bg1"/>
                </a:solidFill>
                <a:cs typeface="Times New Roman" pitchFamily="18" charset="0"/>
              </a:rPr>
              <a:t>ж,з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),803(</a:t>
            </a:r>
            <a:r>
              <a:rPr lang="ru-RU" sz="3200" b="1" dirty="0" err="1" smtClean="0">
                <a:solidFill>
                  <a:schemeClr val="bg1"/>
                </a:solidFill>
                <a:cs typeface="Times New Roman" pitchFamily="18" charset="0"/>
              </a:rPr>
              <a:t>ж,з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), 804(</a:t>
            </a:r>
            <a:r>
              <a:rPr lang="ru-RU" sz="3200" b="1" dirty="0" err="1" smtClean="0">
                <a:solidFill>
                  <a:schemeClr val="bg1"/>
                </a:solidFill>
                <a:cs typeface="Times New Roman" pitchFamily="18" charset="0"/>
              </a:rPr>
              <a:t>д,е</a:t>
            </a:r>
            <a:r>
              <a:rPr lang="ru-RU" sz="3200" b="1" dirty="0" smtClean="0">
                <a:solidFill>
                  <a:schemeClr val="bg1"/>
                </a:solidFill>
                <a:cs typeface="Times New Roman" pitchFamily="18" charset="0"/>
              </a:rPr>
              <a:t>).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23555" name="TextBox 8"/>
          <p:cNvSpPr txBox="1">
            <a:spLocks noChangeArrowheads="1"/>
          </p:cNvSpPr>
          <p:nvPr/>
        </p:nvSpPr>
        <p:spPr bwMode="auto">
          <a:xfrm>
            <a:off x="1116013" y="981075"/>
            <a:ext cx="69119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>
                <a:solidFill>
                  <a:schemeClr val="bg1"/>
                </a:solidFill>
              </a:rPr>
              <a:t>Домашнее задание</a:t>
            </a:r>
          </a:p>
        </p:txBody>
      </p:sp>
      <p:pic>
        <p:nvPicPr>
          <p:cNvPr id="4101" name="Picture 5" descr="C:\Users\Pc\Pictures\школьная тема\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284984"/>
            <a:ext cx="208823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08000"/>
                </a:solidFill>
                <a:latin typeface="Courier New" pitchFamily="49" charset="0"/>
                <a:cs typeface="Courier New" pitchFamily="49" charset="0"/>
              </a:rPr>
              <a:t>Психогеометрия</a:t>
            </a:r>
            <a:endParaRPr lang="ru-RU" b="1" smtClean="0">
              <a:solidFill>
                <a:srgbClr val="008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1268413"/>
            <a:ext cx="1871663" cy="18002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987675" y="1557338"/>
            <a:ext cx="1152525" cy="1008062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67175" y="1557338"/>
            <a:ext cx="873125" cy="728662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859338" y="1628775"/>
            <a:ext cx="720725" cy="6477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6300788" y="1268413"/>
            <a:ext cx="2016125" cy="208915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539750" y="3573463"/>
            <a:ext cx="2879725" cy="1800225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708400" y="4221163"/>
            <a:ext cx="3240088" cy="16557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82" name="TextBox 18"/>
          <p:cNvSpPr txBox="1">
            <a:spLocks noChangeArrowheads="1"/>
          </p:cNvSpPr>
          <p:nvPr/>
        </p:nvSpPr>
        <p:spPr bwMode="auto">
          <a:xfrm>
            <a:off x="971550" y="1412875"/>
            <a:ext cx="576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№1</a:t>
            </a:r>
          </a:p>
        </p:txBody>
      </p:sp>
      <p:sp>
        <p:nvSpPr>
          <p:cNvPr id="3083" name="TextBox 19"/>
          <p:cNvSpPr txBox="1">
            <a:spLocks noChangeArrowheads="1"/>
          </p:cNvSpPr>
          <p:nvPr/>
        </p:nvSpPr>
        <p:spPr bwMode="auto">
          <a:xfrm>
            <a:off x="3563938" y="2276475"/>
            <a:ext cx="576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№2</a:t>
            </a:r>
          </a:p>
        </p:txBody>
      </p:sp>
      <p:sp>
        <p:nvSpPr>
          <p:cNvPr id="3084" name="TextBox 20"/>
          <p:cNvSpPr txBox="1">
            <a:spLocks noChangeArrowheads="1"/>
          </p:cNvSpPr>
          <p:nvPr/>
        </p:nvSpPr>
        <p:spPr bwMode="auto">
          <a:xfrm>
            <a:off x="6804025" y="1484313"/>
            <a:ext cx="576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№3</a:t>
            </a:r>
          </a:p>
        </p:txBody>
      </p:sp>
      <p:sp>
        <p:nvSpPr>
          <p:cNvPr id="3085" name="TextBox 21"/>
          <p:cNvSpPr txBox="1">
            <a:spLocks noChangeArrowheads="1"/>
          </p:cNvSpPr>
          <p:nvPr/>
        </p:nvSpPr>
        <p:spPr bwMode="auto">
          <a:xfrm>
            <a:off x="1619250" y="4149725"/>
            <a:ext cx="576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№4</a:t>
            </a:r>
          </a:p>
        </p:txBody>
      </p:sp>
      <p:sp>
        <p:nvSpPr>
          <p:cNvPr id="3086" name="TextBox 22"/>
          <p:cNvSpPr txBox="1">
            <a:spLocks noChangeArrowheads="1"/>
          </p:cNvSpPr>
          <p:nvPr/>
        </p:nvSpPr>
        <p:spPr bwMode="auto">
          <a:xfrm>
            <a:off x="3851275" y="4292600"/>
            <a:ext cx="576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№5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7088" y="2492375"/>
            <a:ext cx="1873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/>
              <a:t>Трудолюбие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76600" y="2708275"/>
            <a:ext cx="23034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/>
              <a:t>Восторженность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300788" y="2060575"/>
            <a:ext cx="2087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/>
              <a:t>Сочувствие</a:t>
            </a:r>
          </a:p>
          <a:p>
            <a:pPr eaLnBrk="1" hangingPunct="1"/>
            <a:r>
              <a:rPr lang="ru-RU" b="1" i="1"/>
              <a:t>Сопереживание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16013" y="4652963"/>
            <a:ext cx="23034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/>
              <a:t>Лидерство</a:t>
            </a:r>
          </a:p>
          <a:p>
            <a:pPr eaLnBrk="1" hangingPunct="1"/>
            <a:r>
              <a:rPr lang="ru-RU" b="1" i="1"/>
              <a:t>Энергичность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995738" y="4941888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/>
              <a:t>Любознательность</a:t>
            </a:r>
          </a:p>
          <a:p>
            <a:pPr eaLnBrk="1" hangingPunct="1"/>
            <a:r>
              <a:rPr lang="ru-RU" b="1" i="1"/>
              <a:t>Интерес ко всему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539750" y="2875262"/>
            <a:ext cx="8135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5400" b="1" i="1" dirty="0" smtClean="0">
                <a:solidFill>
                  <a:srgbClr val="008000"/>
                </a:solidFill>
                <a:cs typeface="Times New Roman" pitchFamily="18" charset="0"/>
              </a:rPr>
              <a:t>Спасибо за внимание!</a:t>
            </a:r>
            <a:endParaRPr lang="ru-RU" sz="5400" dirty="0">
              <a:solidFill>
                <a:srgbClr val="008000"/>
              </a:solidFill>
            </a:endParaRPr>
          </a:p>
        </p:txBody>
      </p:sp>
      <p:pic>
        <p:nvPicPr>
          <p:cNvPr id="22531" name="Picture 2" descr="C:\Users\Pc\Pictures\школьная тема\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8913"/>
            <a:ext cx="20161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 descr="C:\Users\Pc\Pictures\школьная тема\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5085184"/>
            <a:ext cx="1512168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8"/>
          <p:cNvSpPr>
            <a:spLocks noChangeArrowheads="1"/>
          </p:cNvSpPr>
          <p:nvPr/>
        </p:nvSpPr>
        <p:spPr bwMode="auto">
          <a:xfrm>
            <a:off x="1258888" y="549275"/>
            <a:ext cx="66976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</a:rPr>
              <a:t>Проверь себя</a:t>
            </a:r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468313" y="1423988"/>
            <a:ext cx="835183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1)  Прочитайте выражения:</a:t>
            </a:r>
          </a:p>
          <a:p>
            <a:pPr eaLnBrk="0" hangingPunct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а)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           б)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         в)  (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г)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            д)  (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         е) 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6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2)  Объясните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0" hangingPunct="0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 умножить многочлен на многочлен? </a:t>
            </a:r>
          </a:p>
        </p:txBody>
      </p:sp>
      <p:pic>
        <p:nvPicPr>
          <p:cNvPr id="5124" name="Picture 2" descr="C:\Users\Pc\Pictures\школьная тем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97425"/>
            <a:ext cx="2425700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28"/>
          <p:cNvSpPr>
            <a:spLocks noChangeArrowheads="1"/>
          </p:cNvSpPr>
          <p:nvPr/>
        </p:nvSpPr>
        <p:spPr bwMode="auto">
          <a:xfrm>
            <a:off x="900113" y="549275"/>
            <a:ext cx="727233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Размышляй-ка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95288" y="1988235"/>
            <a:ext cx="849788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  Найдите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квадраты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выражений: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 -4;  3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 5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  -7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cy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  Найдите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произведение: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 3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 6у;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 -3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aseline="30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; 7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и 5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 Чему равно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удвоенное произведение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этих выражений?</a:t>
            </a:r>
          </a:p>
          <a:p>
            <a:pPr eaLnBrk="0" hangingPunct="0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Выполните умножение:  (х+6)(х-5).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1619250" y="692150"/>
            <a:ext cx="6697663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“ У математиков существует свой язык- это </a:t>
            </a:r>
            <a:r>
              <a:rPr lang="ru-RU" sz="7200" b="1" dirty="0">
                <a:solidFill>
                  <a:schemeClr val="tx2">
                    <a:lumMod val="75000"/>
                  </a:schemeClr>
                </a:solidFill>
              </a:rPr>
              <a:t>формулы</a:t>
            </a:r>
            <a:r>
              <a:rPr lang="ru-RU" sz="4400" b="1" dirty="0">
                <a:solidFill>
                  <a:schemeClr val="tx2">
                    <a:lumMod val="75000"/>
                  </a:schemeClr>
                </a:solidFill>
              </a:rPr>
              <a:t>”</a:t>
            </a:r>
          </a:p>
          <a:p>
            <a:pPr algn="r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Софья Ковалевская</a:t>
            </a:r>
          </a:p>
          <a:p>
            <a:pPr algn="r"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(1850 – 1891)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 t="26250" r="68601" b="10751"/>
          <a:stretch>
            <a:fillRect/>
          </a:stretch>
        </p:blipFill>
        <p:spPr bwMode="auto">
          <a:xfrm>
            <a:off x="611560" y="3212976"/>
            <a:ext cx="3096344" cy="3211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8"/>
          <p:cNvSpPr>
            <a:spLocks noChangeArrowheads="1"/>
          </p:cNvSpPr>
          <p:nvPr/>
        </p:nvSpPr>
        <p:spPr bwMode="auto">
          <a:xfrm>
            <a:off x="900113" y="549275"/>
            <a:ext cx="5256063" cy="477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endParaRPr lang="ru-RU" sz="4400" b="1" dirty="0">
              <a:solidFill>
                <a:srgbClr val="FF0000"/>
              </a:solidFill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Тема: Квадрат суммы и разности двух выражений.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2" name="Picture 1" descr="C:\Users\Pc\Pictures\школьная тема\2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052513"/>
            <a:ext cx="24066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Pc\Pictures\школьная тема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652963"/>
            <a:ext cx="2952750" cy="183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20688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PT Sans"/>
              </a:rPr>
              <a:t>Цель урока: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Вывести формулы квадрата суммы и квадрата разности двух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выражений.</a:t>
            </a:r>
          </a:p>
          <a:p>
            <a:endParaRPr lang="ru-RU" sz="2400" b="1" dirty="0" smtClean="0">
              <a:solidFill>
                <a:srgbClr val="000000"/>
              </a:solidFill>
              <a:latin typeface="PT Sans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PT Sans"/>
              </a:rPr>
              <a:t>Задачи: </a:t>
            </a:r>
          </a:p>
          <a:p>
            <a:r>
              <a:rPr lang="ru-RU" sz="2400" b="1" dirty="0" smtClean="0">
                <a:solidFill>
                  <a:srgbClr val="000000"/>
                </a:solidFill>
                <a:latin typeface="PT Sans"/>
              </a:rPr>
              <a:t>1</a:t>
            </a:r>
            <a:r>
              <a:rPr lang="ru-RU" sz="2400" b="1" dirty="0">
                <a:solidFill>
                  <a:srgbClr val="000000"/>
                </a:solidFill>
                <a:latin typeface="PT Sans"/>
              </a:rPr>
              <a:t>.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уметь формулировать и </a:t>
            </a:r>
            <a:r>
              <a:rPr lang="ru-RU" sz="2400" dirty="0">
                <a:solidFill>
                  <a:srgbClr val="000000"/>
                </a:solidFill>
                <a:latin typeface="PT Sans"/>
              </a:rPr>
              <a:t>записывать в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символической форме формулы сокращенного умножения;</a:t>
            </a:r>
          </a:p>
          <a:p>
            <a:r>
              <a:rPr lang="ru-RU" sz="2400" b="1" dirty="0" smtClean="0">
                <a:solidFill>
                  <a:srgbClr val="000000"/>
                </a:solidFill>
                <a:latin typeface="PT Sans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.Научиться применять формулы при выполнении заданий;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28"/>
          <p:cNvSpPr>
            <a:spLocks noChangeArrowheads="1"/>
          </p:cNvSpPr>
          <p:nvPr/>
        </p:nvSpPr>
        <p:spPr bwMode="auto">
          <a:xfrm>
            <a:off x="900113" y="333375"/>
            <a:ext cx="72723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</a:rPr>
              <a:t>Исследование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24939"/>
              </p:ext>
            </p:extLst>
          </p:nvPr>
        </p:nvGraphicFramePr>
        <p:xfrm>
          <a:off x="539751" y="1125539"/>
          <a:ext cx="7128593" cy="6559513"/>
        </p:xfrm>
        <a:graphic>
          <a:graphicData uri="http://schemas.openxmlformats.org/drawingml/2006/table">
            <a:tbl>
              <a:tblPr/>
              <a:tblGrid>
                <a:gridCol w="396033"/>
                <a:gridCol w="2556096"/>
                <a:gridCol w="1800267"/>
                <a:gridCol w="2376197"/>
              </a:tblGrid>
              <a:tr h="362273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m+h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m+h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(a-d)(a-d)=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73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c+t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c+t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(c-t)(c-t)=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73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z+p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z+p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4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(z-p)(z-p)=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273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n+m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en-US" sz="2800" dirty="0" err="1">
                          <a:latin typeface="Times New Roman"/>
                          <a:ea typeface="Times New Roman"/>
                        </a:rPr>
                        <a:t>n+m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9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(n-m)(n-m)=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665579"/>
              </p:ext>
            </p:extLst>
          </p:nvPr>
        </p:nvGraphicFramePr>
        <p:xfrm>
          <a:off x="539750" y="1087766"/>
          <a:ext cx="6335713" cy="5581594"/>
        </p:xfrm>
        <a:graphic>
          <a:graphicData uri="http://schemas.openxmlformats.org/drawingml/2006/table">
            <a:tbl>
              <a:tblPr/>
              <a:tblGrid>
                <a:gridCol w="530343"/>
                <a:gridCol w="2672325"/>
                <a:gridCol w="3133045"/>
              </a:tblGrid>
              <a:tr h="3981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m+h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ru-RU" sz="2800" dirty="0" err="1">
                          <a:latin typeface="Times New Roman"/>
                          <a:ea typeface="Times New Roman"/>
                        </a:rPr>
                        <a:t>m+h</a:t>
                      </a:r>
                      <a:r>
                        <a:rPr lang="ru-RU" sz="2800" dirty="0">
                          <a:latin typeface="Times New Roman"/>
                          <a:ea typeface="Times New Roman"/>
                        </a:rPr>
                        <a:t>)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m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+ 2mh+h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(a-d)(a-d)=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 pitchFamily="18" charset="0"/>
                          <a:cs typeface="+mn-cs"/>
                        </a:rPr>
                        <a:t>a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- 2ad+d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(c+t)(c+t)=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+mn-cs"/>
                        </a:rPr>
                        <a:t>c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+ 2ct+t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 smtClean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0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(c-t)(c-t)=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 pitchFamily="18" charset="0"/>
                          <a:cs typeface="+mn-cs"/>
                        </a:rPr>
                        <a:t>c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- 2ct+t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(z+p)(z+p)=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+mn-cs"/>
                        </a:rPr>
                        <a:t>z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+ 2zp+p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+mn-cs"/>
                        </a:rPr>
                        <a:t>(z-p)(z-p)=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 pitchFamily="18" charset="0"/>
                          <a:cs typeface="+mn-cs"/>
                        </a:rPr>
                        <a:t>z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- 2zp+p</a:t>
                      </a:r>
                      <a:r>
                        <a:rPr kumimoji="0" lang="ru-RU" sz="28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>
                          <a:latin typeface="Times New Roman"/>
                          <a:ea typeface="Times New Roman"/>
                        </a:rPr>
                        <a:t>(n+m)(n+m)=</a:t>
                      </a:r>
                      <a:endParaRPr lang="ru-RU" sz="280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+mn-cs"/>
                        </a:rPr>
                        <a:t>n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+ 2nm+m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1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n-m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)(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n-m</a:t>
                      </a: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)=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 pitchFamily="18" charset="0"/>
                          <a:cs typeface="+mn-cs"/>
                        </a:rPr>
                        <a:t>n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- 2nm+m</a:t>
                      </a:r>
                      <a:r>
                        <a:rPr kumimoji="0" lang="ru-RU" sz="2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69" marR="685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264" name="Прямоугольник 4"/>
          <p:cNvSpPr>
            <a:spLocks noChangeArrowheads="1"/>
          </p:cNvSpPr>
          <p:nvPr/>
        </p:nvSpPr>
        <p:spPr bwMode="auto">
          <a:xfrm>
            <a:off x="684213" y="404813"/>
            <a:ext cx="72723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F0000"/>
                </a:solidFill>
              </a:rPr>
              <a:t>Исследование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687</Words>
  <Application>Microsoft Office PowerPoint</Application>
  <PresentationFormat>Экран (4:3)</PresentationFormat>
  <Paragraphs>143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Courier New</vt:lpstr>
      <vt:lpstr>Lucida Sans Unicode</vt:lpstr>
      <vt:lpstr>PT Sans</vt:lpstr>
      <vt:lpstr>Times New Roman</vt:lpstr>
      <vt:lpstr>Тема Office</vt:lpstr>
      <vt:lpstr>Алгебра</vt:lpstr>
      <vt:lpstr>Психогеометрия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X-1001</cp:lastModifiedBy>
  <cp:revision>84</cp:revision>
  <dcterms:modified xsi:type="dcterms:W3CDTF">2020-02-17T21:06:59Z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573724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