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57" r:id="rId3"/>
    <p:sldId id="260" r:id="rId4"/>
    <p:sldId id="284" r:id="rId5"/>
    <p:sldId id="280" r:id="rId6"/>
    <p:sldId id="275" r:id="rId7"/>
    <p:sldId id="267" r:id="rId8"/>
    <p:sldId id="289" r:id="rId9"/>
    <p:sldId id="285" r:id="rId10"/>
    <p:sldId id="286" r:id="rId11"/>
    <p:sldId id="288" r:id="rId12"/>
    <p:sldId id="287" r:id="rId13"/>
    <p:sldId id="273" r:id="rId14"/>
    <p:sldId id="26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94660"/>
  </p:normalViewPr>
  <p:slideViewPr>
    <p:cSldViewPr>
      <p:cViewPr varScale="1">
        <p:scale>
          <a:sx n="71" d="100"/>
          <a:sy n="71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13" Type="http://schemas.openxmlformats.org/officeDocument/2006/relationships/image" Target="../media/image20.gif"/><Relationship Id="rId3" Type="http://schemas.openxmlformats.org/officeDocument/2006/relationships/image" Target="../media/image10.jpeg"/><Relationship Id="rId7" Type="http://schemas.openxmlformats.org/officeDocument/2006/relationships/image" Target="../media/image14.gif"/><Relationship Id="rId12" Type="http://schemas.openxmlformats.org/officeDocument/2006/relationships/image" Target="../media/image19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3.jpeg"/><Relationship Id="rId11" Type="http://schemas.openxmlformats.org/officeDocument/2006/relationships/image" Target="../media/image18.gif"/><Relationship Id="rId5" Type="http://schemas.openxmlformats.org/officeDocument/2006/relationships/image" Target="../media/image12.jpeg"/><Relationship Id="rId10" Type="http://schemas.openxmlformats.org/officeDocument/2006/relationships/image" Target="../media/image17.gif"/><Relationship Id="rId4" Type="http://schemas.openxmlformats.org/officeDocument/2006/relationships/image" Target="../media/image11.jpeg"/><Relationship Id="rId9" Type="http://schemas.openxmlformats.org/officeDocument/2006/relationships/image" Target="../media/image16.gif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Галина\Desktop\0003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997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85728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План урока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5" name="Рисунок 4" descr="C:\Users\Галина\Desktop\slide_3.jpg"/>
          <p:cNvPicPr/>
          <p:nvPr/>
        </p:nvPicPr>
        <p:blipFill>
          <a:blip r:embed="rId3"/>
          <a:srcRect l="-1520" r="69104" b="72108"/>
          <a:stretch>
            <a:fillRect/>
          </a:stretch>
        </p:blipFill>
        <p:spPr bwMode="auto">
          <a:xfrm>
            <a:off x="1214414" y="571480"/>
            <a:ext cx="1934308" cy="12397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7-конечная звезда 8"/>
          <p:cNvSpPr/>
          <p:nvPr/>
        </p:nvSpPr>
        <p:spPr>
          <a:xfrm rot="20498567">
            <a:off x="1710144" y="2170546"/>
            <a:ext cx="2100453" cy="1446510"/>
          </a:xfrm>
          <a:prstGeom prst="star7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071670" y="2500306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Решение задач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7-конечная звезда 10"/>
          <p:cNvSpPr/>
          <p:nvPr/>
        </p:nvSpPr>
        <p:spPr>
          <a:xfrm>
            <a:off x="2357422" y="4143380"/>
            <a:ext cx="1785950" cy="1428760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714612" y="4572008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Устный счёт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429124" y="2571744"/>
            <a:ext cx="2357454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Актуализация знаний учащихся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000760" y="4357694"/>
            <a:ext cx="1557342" cy="914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Работа в группах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Галина\Desktop\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Галина\Desktop\0003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7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785918" y="285728"/>
            <a:ext cx="6375400" cy="5878513"/>
          </a:xfrm>
        </p:spPr>
        <p:txBody>
          <a:bodyPr>
            <a:noAutofit/>
          </a:bodyPr>
          <a:lstStyle/>
          <a:p>
            <a:pPr lvl="0" algn="l"/>
            <a:r>
              <a:rPr lang="en-US" sz="3200" dirty="0" smtClean="0"/>
              <a:t>1</a:t>
            </a:r>
            <a:r>
              <a:rPr lang="ru-RU" sz="3200" dirty="0" smtClean="0"/>
              <a:t>. Сегодня </a:t>
            </a:r>
            <a:r>
              <a:rPr lang="ru-RU" sz="3200" dirty="0"/>
              <a:t>я </a:t>
            </a:r>
            <a:r>
              <a:rPr lang="ru-RU" sz="3200" dirty="0" smtClean="0"/>
              <a:t>узнал(а) </a:t>
            </a:r>
            <a:r>
              <a:rPr lang="ru-RU" sz="3200" dirty="0"/>
              <a:t>…</a:t>
            </a:r>
            <a:br>
              <a:rPr lang="ru-RU" sz="3200" dirty="0"/>
            </a:br>
            <a:r>
              <a:rPr lang="ru-RU" sz="3200" dirty="0" smtClean="0"/>
              <a:t>2. Было </a:t>
            </a:r>
            <a:r>
              <a:rPr lang="ru-RU" sz="3200" dirty="0"/>
              <a:t>интересно …</a:t>
            </a:r>
            <a:br>
              <a:rPr lang="ru-RU" sz="3200" dirty="0"/>
            </a:br>
            <a:r>
              <a:rPr lang="ru-RU" sz="3200" dirty="0" smtClean="0"/>
              <a:t>3. Было </a:t>
            </a:r>
            <a:r>
              <a:rPr lang="ru-RU" sz="3200" dirty="0"/>
              <a:t>трудно …</a:t>
            </a:r>
            <a:br>
              <a:rPr lang="ru-RU" sz="3200" dirty="0"/>
            </a:br>
            <a:r>
              <a:rPr lang="ru-RU" sz="3200" dirty="0" smtClean="0"/>
              <a:t>4. Я выполнял(а) </a:t>
            </a:r>
            <a:r>
              <a:rPr lang="ru-RU" sz="3200" dirty="0"/>
              <a:t>задания …</a:t>
            </a:r>
            <a:br>
              <a:rPr lang="ru-RU" sz="3200" dirty="0"/>
            </a:br>
            <a:r>
              <a:rPr lang="ru-RU" sz="3200" dirty="0" smtClean="0"/>
              <a:t>5. Я понял(а), </a:t>
            </a:r>
            <a:r>
              <a:rPr lang="ru-RU" sz="3200" dirty="0"/>
              <a:t>что …</a:t>
            </a:r>
            <a:br>
              <a:rPr lang="ru-RU" sz="3200" dirty="0"/>
            </a:br>
            <a:r>
              <a:rPr lang="ru-RU" sz="3200" dirty="0" smtClean="0"/>
              <a:t>6. Теперь </a:t>
            </a:r>
            <a:r>
              <a:rPr lang="ru-RU" sz="3200" dirty="0"/>
              <a:t>я могу …</a:t>
            </a:r>
            <a:br>
              <a:rPr lang="ru-RU" sz="3200" dirty="0"/>
            </a:br>
            <a:r>
              <a:rPr lang="ru-RU" sz="3200" dirty="0" smtClean="0"/>
              <a:t>7. У </a:t>
            </a:r>
            <a:r>
              <a:rPr lang="ru-RU" sz="3200" dirty="0"/>
              <a:t>меня получилось …</a:t>
            </a:r>
            <a:br>
              <a:rPr lang="ru-RU" sz="3200" dirty="0"/>
            </a:br>
            <a:r>
              <a:rPr lang="ru-RU" sz="3200" dirty="0" smtClean="0"/>
              <a:t>8. Я </a:t>
            </a:r>
            <a:r>
              <a:rPr lang="ru-RU" sz="3200" dirty="0"/>
              <a:t>смог …</a:t>
            </a:r>
            <a:br>
              <a:rPr lang="ru-RU" sz="3200" dirty="0"/>
            </a:br>
            <a:r>
              <a:rPr lang="ru-RU" sz="3200" dirty="0" smtClean="0"/>
              <a:t>9. Меня </a:t>
            </a:r>
            <a:r>
              <a:rPr lang="ru-RU" sz="3200" dirty="0"/>
              <a:t>удивило </a:t>
            </a:r>
            <a:r>
              <a:rPr lang="ru-RU" sz="3200" dirty="0" smtClean="0"/>
              <a:t>…</a:t>
            </a:r>
            <a:br>
              <a:rPr lang="ru-RU" sz="3200" dirty="0" smtClean="0"/>
            </a:br>
            <a:r>
              <a:rPr lang="ru-RU" sz="3200" dirty="0" smtClean="0"/>
              <a:t>10.  Мне захотелось …</a:t>
            </a:r>
            <a:br>
              <a:rPr lang="ru-RU" sz="3200" dirty="0" smtClean="0"/>
            </a:br>
            <a:r>
              <a:rPr lang="ru-RU" sz="3200" dirty="0" smtClean="0"/>
              <a:t>11.Я научился …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Галина\Desktop\0003-003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753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1357313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sz="3200" smtClean="0"/>
              <a:t>- В этом квадрате есть повторяющиеся буквы. Зачеркни их. Из оставшихся букв сложи слово и ты получишь свою оценку за урок.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286000" y="2143125"/>
          <a:ext cx="4857784" cy="4071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1214446"/>
                <a:gridCol w="1214446"/>
                <a:gridCol w="1214446"/>
              </a:tblGrid>
              <a:tr h="1017992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Х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О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В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А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17992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Ц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Ж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З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М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17992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З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Х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Д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Ы</a:t>
                      </a:r>
                      <a:r>
                        <a:rPr lang="ru-RU" sz="6000" b="1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17992"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Л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60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Ж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0" b="1" dirty="0" smtClean="0">
                          <a:solidFill>
                            <a:schemeClr val="tx1"/>
                          </a:solidFill>
                        </a:rPr>
                        <a:t>В </a:t>
                      </a:r>
                      <a:endParaRPr lang="ru-RU" sz="60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rot="10800000" flipV="1">
            <a:off x="2428875" y="2214563"/>
            <a:ext cx="928688" cy="7143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3643313" y="4286250"/>
            <a:ext cx="928687" cy="7143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0800000" flipV="1">
            <a:off x="4857750" y="2286000"/>
            <a:ext cx="928688" cy="7143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072188" y="5357813"/>
            <a:ext cx="928687" cy="7143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 flipV="1">
            <a:off x="6072188" y="2286000"/>
            <a:ext cx="928687" cy="7143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0800000" flipV="1">
            <a:off x="3643313" y="5357813"/>
            <a:ext cx="928687" cy="7143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3643313" y="3286125"/>
            <a:ext cx="928687" cy="7143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0800000" flipV="1">
            <a:off x="4929188" y="5357813"/>
            <a:ext cx="928687" cy="7143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4857750" y="3357563"/>
            <a:ext cx="928688" cy="7143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2428875" y="4286250"/>
            <a:ext cx="928688" cy="71437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00063" y="714375"/>
            <a:ext cx="81438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</a:rPr>
              <a:t>молодцы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449816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Большое спасибо </a:t>
            </a:r>
            <a:b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работу на уроке!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Привет-прощай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97152"/>
            <a:ext cx="1872208" cy="1594576"/>
          </a:xfrm>
          <a:prstGeom prst="rect">
            <a:avLst/>
          </a:prstGeom>
          <a:noFill/>
        </p:spPr>
      </p:pic>
      <p:sp>
        <p:nvSpPr>
          <p:cNvPr id="28676" name="AutoShape 4" descr="Веселые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8" name="Picture 6" descr="Веселые картин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2619" y="3284984"/>
            <a:ext cx="2576433" cy="1872208"/>
          </a:xfrm>
          <a:prstGeom prst="rect">
            <a:avLst/>
          </a:prstGeom>
          <a:noFill/>
        </p:spPr>
      </p:pic>
      <p:pic>
        <p:nvPicPr>
          <p:cNvPr id="28680" name="Picture 8" descr="Эмоциональные картинки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8" y="4149080"/>
            <a:ext cx="2088230" cy="208823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27687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http://ksportal.ru/uploads/posts/2013-05/1369303845_arbuz-04.jpg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 картинка  арбуза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26876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http://fotohomka.ru/images/Jan/10/a10ca45a78d554589cbdee0fc49455f5/mini_8.jpg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 картинка тыквы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105835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http://printonic.ru/uploads/images/2016/03/26/img_56f696367a327.jpg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 картинка дыни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548680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Использованные ресурсы: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07707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https://im0-tub-ru.yandex.net/i?id=55532877b8372b0911863cb3d423b5e8&amp;n=13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картинка «Моя самооценка»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15719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http://kartinki-vernisazh.ru/photo/24-14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гифы: дети, смайлики, сказочные герои, солнышко.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3" descr="G:\image8.png"/>
          <p:cNvPicPr>
            <a:picLocks noChangeAspect="1" noChangeArrowheads="1"/>
          </p:cNvPicPr>
          <p:nvPr/>
        </p:nvPicPr>
        <p:blipFill>
          <a:blip r:embed="rId2" cstate="print"/>
          <a:srcRect l="4762" t="6639" r="5714" b="7053"/>
          <a:stretch>
            <a:fillRect/>
          </a:stretch>
        </p:blipFill>
        <p:spPr bwMode="auto">
          <a:xfrm>
            <a:off x="912517" y="1916832"/>
            <a:ext cx="7462982" cy="30963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2123728" y="620688"/>
            <a:ext cx="520065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Отгадай  ребус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5229200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8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Устный  счёт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340768"/>
            <a:ext cx="76071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1268760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23528" y="2276872"/>
            <a:ext cx="1152128" cy="792088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70 · 5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23528" y="3429000"/>
            <a:ext cx="1152128" cy="792088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420 : 6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051720" y="2276872"/>
            <a:ext cx="1152128" cy="792088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- 200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051720" y="3429000"/>
            <a:ext cx="1152128" cy="792088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+ 70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779912" y="2276872"/>
            <a:ext cx="1080120" cy="72008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  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3779912" y="3429000"/>
            <a:ext cx="1080120" cy="72008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 10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5436096" y="2276872"/>
            <a:ext cx="1080120" cy="72008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- 50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5364088" y="3429000"/>
            <a:ext cx="1080120" cy="72008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· 100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7236296" y="2276872"/>
            <a:ext cx="1080120" cy="72008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7092280" y="3429000"/>
            <a:ext cx="1152128" cy="720080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36" name="AutoShape 12"/>
          <p:cNvCxnSpPr>
            <a:cxnSpLocks noChangeShapeType="1"/>
            <a:endCxn id="1034" idx="1"/>
          </p:cNvCxnSpPr>
          <p:nvPr/>
        </p:nvCxnSpPr>
        <p:spPr bwMode="auto">
          <a:xfrm>
            <a:off x="6516216" y="2636912"/>
            <a:ext cx="720080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37" name="AutoShape 13"/>
          <p:cNvCxnSpPr>
            <a:cxnSpLocks noChangeShapeType="1"/>
            <a:stCxn id="1027" idx="3"/>
            <a:endCxn id="1029" idx="1"/>
          </p:cNvCxnSpPr>
          <p:nvPr/>
        </p:nvCxnSpPr>
        <p:spPr bwMode="auto">
          <a:xfrm>
            <a:off x="1475656" y="3825044"/>
            <a:ext cx="576064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38" name="AutoShape 14"/>
          <p:cNvCxnSpPr>
            <a:cxnSpLocks noChangeShapeType="1"/>
            <a:endCxn id="1030" idx="1"/>
          </p:cNvCxnSpPr>
          <p:nvPr/>
        </p:nvCxnSpPr>
        <p:spPr bwMode="auto">
          <a:xfrm flipV="1">
            <a:off x="3203848" y="2636912"/>
            <a:ext cx="576064" cy="9526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39" name="AutoShape 15"/>
          <p:cNvCxnSpPr>
            <a:cxnSpLocks noChangeShapeType="1"/>
            <a:stCxn id="4" idx="3"/>
            <a:endCxn id="1028" idx="1"/>
          </p:cNvCxnSpPr>
          <p:nvPr/>
        </p:nvCxnSpPr>
        <p:spPr bwMode="auto">
          <a:xfrm>
            <a:off x="1475656" y="2672916"/>
            <a:ext cx="576064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0" name="AutoShape 16"/>
          <p:cNvCxnSpPr>
            <a:cxnSpLocks noChangeShapeType="1"/>
            <a:endCxn id="1031" idx="1"/>
          </p:cNvCxnSpPr>
          <p:nvPr/>
        </p:nvCxnSpPr>
        <p:spPr bwMode="auto">
          <a:xfrm>
            <a:off x="3203848" y="3789040"/>
            <a:ext cx="576064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1" name="AutoShape 17"/>
          <p:cNvCxnSpPr>
            <a:cxnSpLocks noChangeShapeType="1"/>
            <a:stCxn id="1031" idx="3"/>
            <a:endCxn id="1033" idx="1"/>
          </p:cNvCxnSpPr>
          <p:nvPr/>
        </p:nvCxnSpPr>
        <p:spPr bwMode="auto">
          <a:xfrm>
            <a:off x="4860032" y="3789040"/>
            <a:ext cx="504056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2" name="AutoShape 18"/>
          <p:cNvCxnSpPr>
            <a:cxnSpLocks noChangeShapeType="1"/>
            <a:endCxn id="1035" idx="1"/>
          </p:cNvCxnSpPr>
          <p:nvPr/>
        </p:nvCxnSpPr>
        <p:spPr bwMode="auto">
          <a:xfrm>
            <a:off x="6444208" y="3789040"/>
            <a:ext cx="648072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043" name="AutoShape 19"/>
          <p:cNvCxnSpPr>
            <a:cxnSpLocks noChangeShapeType="1"/>
          </p:cNvCxnSpPr>
          <p:nvPr/>
        </p:nvCxnSpPr>
        <p:spPr bwMode="auto">
          <a:xfrm>
            <a:off x="4860032" y="2636912"/>
            <a:ext cx="544512" cy="0"/>
          </a:xfrm>
          <a:prstGeom prst="straightConnector1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857364"/>
            <a:ext cx="6143625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0" y="357166"/>
            <a:ext cx="91008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Назовите слово,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которое объединяет эти предметы</a:t>
            </a:r>
            <a:r>
              <a:rPr lang="ru-RU" sz="4000" b="1" dirty="0" smtClean="0">
                <a:solidFill>
                  <a:schemeClr val="bg1"/>
                </a:solidFill>
              </a:rPr>
              <a:t>.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0" y="5534561"/>
            <a:ext cx="4143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smtClean="0">
                <a:solidFill>
                  <a:srgbClr val="00B050"/>
                </a:solidFill>
              </a:rPr>
              <a:t>Школа</a:t>
            </a:r>
            <a:r>
              <a:rPr lang="ru-RU" sz="4000" b="1" i="1" dirty="0" smtClean="0">
                <a:solidFill>
                  <a:srgbClr val="00B050"/>
                </a:solidFill>
              </a:rPr>
              <a:t> </a:t>
            </a:r>
            <a:endParaRPr lang="ru-RU" sz="4000" b="1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4" descr="https://c.pxhere.com/photos/a9/46/charentais_melon_melon_charentais_fruit_summer_green-1097910.jpg!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0243" name="AutoShape 6" descr="https://c.pxhere.com/photos/a9/46/charentais_melon_melon_charentais_fruit_summer_green-1097910.jpg!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pic>
        <p:nvPicPr>
          <p:cNvPr id="10244" name="Picture 8" descr="http://ksportal.ru/uploads/posts/2013-05/1369303845_arbuz-04.jpg"/>
          <p:cNvPicPr>
            <a:picLocks noChangeAspect="1" noChangeArrowheads="1"/>
          </p:cNvPicPr>
          <p:nvPr/>
        </p:nvPicPr>
        <p:blipFill>
          <a:blip r:embed="rId2" cstate="print"/>
          <a:srcRect l="13608" t="25626" r="15329" b="3900"/>
          <a:stretch>
            <a:fillRect/>
          </a:stretch>
        </p:blipFill>
        <p:spPr bwMode="auto">
          <a:xfrm>
            <a:off x="3995738" y="2349500"/>
            <a:ext cx="1846262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10" descr="http://fotohomka.ru/images/Jan/10/a10ca45a78d554589cbdee0fc49455f5/mini_8.jpg"/>
          <p:cNvPicPr>
            <a:picLocks noChangeAspect="1" noChangeArrowheads="1"/>
          </p:cNvPicPr>
          <p:nvPr/>
        </p:nvPicPr>
        <p:blipFill>
          <a:blip r:embed="rId3" cstate="print"/>
          <a:srcRect l="25200" t="13927" r="24400" b="28378"/>
          <a:stretch>
            <a:fillRect/>
          </a:stretch>
        </p:blipFill>
        <p:spPr bwMode="auto">
          <a:xfrm>
            <a:off x="611188" y="1844675"/>
            <a:ext cx="2592387" cy="221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12" descr="http://printonic.ru/uploads/images/2016/03/26/img_56f696367a3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2781300"/>
            <a:ext cx="18002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авая фигурная скобка 7"/>
          <p:cNvSpPr/>
          <p:nvPr/>
        </p:nvSpPr>
        <p:spPr>
          <a:xfrm rot="16200000">
            <a:off x="4248150" y="-2366962"/>
            <a:ext cx="719137" cy="8135938"/>
          </a:xfrm>
          <a:prstGeom prst="rightBrac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sp>
        <p:nvSpPr>
          <p:cNvPr id="10248" name="TextBox 8"/>
          <p:cNvSpPr txBox="1">
            <a:spLocks noChangeArrowheads="1"/>
          </p:cNvSpPr>
          <p:nvPr/>
        </p:nvSpPr>
        <p:spPr bwMode="auto">
          <a:xfrm>
            <a:off x="3635375" y="620713"/>
            <a:ext cx="2016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16 кг</a:t>
            </a:r>
          </a:p>
        </p:txBody>
      </p:sp>
      <p:sp>
        <p:nvSpPr>
          <p:cNvPr id="11" name="Левая фигурная скобка 10"/>
          <p:cNvSpPr/>
          <p:nvPr/>
        </p:nvSpPr>
        <p:spPr>
          <a:xfrm rot="5400000" flipH="1" flipV="1">
            <a:off x="2627312" y="2492376"/>
            <a:ext cx="1008063" cy="5472112"/>
          </a:xfrm>
          <a:prstGeom prst="leftBrac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50" name="TextBox 12"/>
          <p:cNvSpPr txBox="1">
            <a:spLocks noChangeArrowheads="1"/>
          </p:cNvSpPr>
          <p:nvPr/>
        </p:nvSpPr>
        <p:spPr bwMode="auto">
          <a:xfrm>
            <a:off x="5435600" y="4797425"/>
            <a:ext cx="1873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8 кг</a:t>
            </a:r>
          </a:p>
        </p:txBody>
      </p:sp>
      <p:sp>
        <p:nvSpPr>
          <p:cNvPr id="10251" name="TextBox 13"/>
          <p:cNvSpPr txBox="1">
            <a:spLocks noChangeArrowheads="1"/>
          </p:cNvSpPr>
          <p:nvPr/>
        </p:nvSpPr>
        <p:spPr bwMode="auto">
          <a:xfrm>
            <a:off x="1476375" y="5949950"/>
            <a:ext cx="3311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13 кг</a:t>
            </a:r>
          </a:p>
        </p:txBody>
      </p:sp>
      <p:sp>
        <p:nvSpPr>
          <p:cNvPr id="16" name="Правая фигурная скобка 15"/>
          <p:cNvSpPr/>
          <p:nvPr/>
        </p:nvSpPr>
        <p:spPr>
          <a:xfrm rot="5400000">
            <a:off x="5712619" y="1854994"/>
            <a:ext cx="1008062" cy="4730750"/>
          </a:xfrm>
          <a:prstGeom prst="rightBrac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Задача № 306  стр. 66         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412777"/>
            <a:ext cx="32403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Дыня - ? кг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Арбуз - ? кг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Тыква - ? кг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3203848" y="1412776"/>
            <a:ext cx="720080" cy="1944216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067944" y="1988840"/>
            <a:ext cx="1296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8 кг        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3779912" y="2708920"/>
            <a:ext cx="792088" cy="1944216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44008" y="3284984"/>
            <a:ext cx="30203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13 кг           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5436096" y="908720"/>
            <a:ext cx="1224136" cy="4104456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804248" y="2564904"/>
            <a:ext cx="1661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16 кг                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Задача № 306                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305800" cy="666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ешения задачи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412776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Чему  равна масса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дыни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2060848"/>
            <a:ext cx="22425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16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2060848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(кг)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2852936"/>
            <a:ext cx="7560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Чему равна масса  арбуза?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3645024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3645024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 (кг)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4293096"/>
            <a:ext cx="72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Чему равна масса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тыквы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4941168"/>
            <a:ext cx="18549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– 5 =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83768" y="4941168"/>
            <a:ext cx="14959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(кг)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5500702"/>
            <a:ext cx="75009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 масса тыквы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 кг,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арбуза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кг,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дыни 3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кг.         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eshalka.com/uploads/book/task/11/task/443/dan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00240"/>
            <a:ext cx="8609236" cy="278608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00298" y="785794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Задача № 310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Freeform 37"/>
          <p:cNvSpPr>
            <a:spLocks/>
          </p:cNvSpPr>
          <p:nvPr/>
        </p:nvSpPr>
        <p:spPr bwMode="auto">
          <a:xfrm>
            <a:off x="1241425" y="3522663"/>
            <a:ext cx="7115175" cy="2509837"/>
          </a:xfrm>
          <a:custGeom>
            <a:avLst/>
            <a:gdLst/>
            <a:ahLst/>
            <a:cxnLst>
              <a:cxn ang="0">
                <a:pos x="210" y="997"/>
              </a:cxn>
              <a:cxn ang="0">
                <a:pos x="322" y="845"/>
              </a:cxn>
              <a:cxn ang="0">
                <a:pos x="546" y="765"/>
              </a:cxn>
              <a:cxn ang="0">
                <a:pos x="778" y="629"/>
              </a:cxn>
              <a:cxn ang="0">
                <a:pos x="914" y="509"/>
              </a:cxn>
              <a:cxn ang="0">
                <a:pos x="1330" y="341"/>
              </a:cxn>
              <a:cxn ang="0">
                <a:pos x="1866" y="173"/>
              </a:cxn>
              <a:cxn ang="0">
                <a:pos x="1946" y="117"/>
              </a:cxn>
              <a:cxn ang="0">
                <a:pos x="2122" y="21"/>
              </a:cxn>
              <a:cxn ang="0">
                <a:pos x="2538" y="13"/>
              </a:cxn>
              <a:cxn ang="0">
                <a:pos x="2610" y="77"/>
              </a:cxn>
              <a:cxn ang="0">
                <a:pos x="3098" y="117"/>
              </a:cxn>
              <a:cxn ang="0">
                <a:pos x="3546" y="197"/>
              </a:cxn>
              <a:cxn ang="0">
                <a:pos x="3890" y="309"/>
              </a:cxn>
              <a:cxn ang="0">
                <a:pos x="3930" y="333"/>
              </a:cxn>
              <a:cxn ang="0">
                <a:pos x="4194" y="405"/>
              </a:cxn>
              <a:cxn ang="0">
                <a:pos x="4410" y="565"/>
              </a:cxn>
              <a:cxn ang="0">
                <a:pos x="4402" y="877"/>
              </a:cxn>
              <a:cxn ang="0">
                <a:pos x="4474" y="1133"/>
              </a:cxn>
              <a:cxn ang="0">
                <a:pos x="4418" y="1293"/>
              </a:cxn>
              <a:cxn ang="0">
                <a:pos x="3674" y="1381"/>
              </a:cxn>
              <a:cxn ang="0">
                <a:pos x="3370" y="1365"/>
              </a:cxn>
              <a:cxn ang="0">
                <a:pos x="3082" y="1293"/>
              </a:cxn>
              <a:cxn ang="0">
                <a:pos x="2890" y="1405"/>
              </a:cxn>
              <a:cxn ang="0">
                <a:pos x="2370" y="1373"/>
              </a:cxn>
              <a:cxn ang="0">
                <a:pos x="2018" y="1413"/>
              </a:cxn>
              <a:cxn ang="0">
                <a:pos x="1834" y="1293"/>
              </a:cxn>
              <a:cxn ang="0">
                <a:pos x="1682" y="1349"/>
              </a:cxn>
              <a:cxn ang="0">
                <a:pos x="1506" y="1413"/>
              </a:cxn>
              <a:cxn ang="0">
                <a:pos x="898" y="1581"/>
              </a:cxn>
              <a:cxn ang="0">
                <a:pos x="298" y="1389"/>
              </a:cxn>
              <a:cxn ang="0">
                <a:pos x="98" y="1269"/>
              </a:cxn>
              <a:cxn ang="0">
                <a:pos x="26" y="1181"/>
              </a:cxn>
              <a:cxn ang="0">
                <a:pos x="42" y="1117"/>
              </a:cxn>
              <a:cxn ang="0">
                <a:pos x="74" y="1085"/>
              </a:cxn>
            </a:cxnLst>
            <a:rect l="0" t="0" r="r" b="b"/>
            <a:pathLst>
              <a:path w="4482" h="1581">
                <a:moveTo>
                  <a:pt x="42" y="1077"/>
                </a:moveTo>
                <a:cubicBezTo>
                  <a:pt x="122" y="1104"/>
                  <a:pt x="152" y="1035"/>
                  <a:pt x="210" y="997"/>
                </a:cubicBezTo>
                <a:cubicBezTo>
                  <a:pt x="234" y="961"/>
                  <a:pt x="236" y="918"/>
                  <a:pt x="250" y="877"/>
                </a:cubicBezTo>
                <a:cubicBezTo>
                  <a:pt x="258" y="852"/>
                  <a:pt x="322" y="845"/>
                  <a:pt x="322" y="845"/>
                </a:cubicBezTo>
                <a:cubicBezTo>
                  <a:pt x="338" y="833"/>
                  <a:pt x="419" y="776"/>
                  <a:pt x="434" y="773"/>
                </a:cubicBezTo>
                <a:cubicBezTo>
                  <a:pt x="471" y="766"/>
                  <a:pt x="509" y="768"/>
                  <a:pt x="546" y="765"/>
                </a:cubicBezTo>
                <a:cubicBezTo>
                  <a:pt x="595" y="755"/>
                  <a:pt x="628" y="735"/>
                  <a:pt x="674" y="717"/>
                </a:cubicBezTo>
                <a:cubicBezTo>
                  <a:pt x="707" y="684"/>
                  <a:pt x="737" y="652"/>
                  <a:pt x="778" y="629"/>
                </a:cubicBezTo>
                <a:cubicBezTo>
                  <a:pt x="817" y="607"/>
                  <a:pt x="788" y="638"/>
                  <a:pt x="826" y="605"/>
                </a:cubicBezTo>
                <a:cubicBezTo>
                  <a:pt x="851" y="582"/>
                  <a:pt x="885" y="528"/>
                  <a:pt x="914" y="509"/>
                </a:cubicBezTo>
                <a:cubicBezTo>
                  <a:pt x="979" y="466"/>
                  <a:pt x="1068" y="486"/>
                  <a:pt x="1146" y="477"/>
                </a:cubicBezTo>
                <a:cubicBezTo>
                  <a:pt x="1195" y="379"/>
                  <a:pt x="1237" y="382"/>
                  <a:pt x="1330" y="341"/>
                </a:cubicBezTo>
                <a:cubicBezTo>
                  <a:pt x="1493" y="269"/>
                  <a:pt x="1548" y="288"/>
                  <a:pt x="1770" y="277"/>
                </a:cubicBezTo>
                <a:cubicBezTo>
                  <a:pt x="1790" y="217"/>
                  <a:pt x="1810" y="208"/>
                  <a:pt x="1866" y="173"/>
                </a:cubicBezTo>
                <a:cubicBezTo>
                  <a:pt x="1877" y="166"/>
                  <a:pt x="1887" y="157"/>
                  <a:pt x="1898" y="149"/>
                </a:cubicBezTo>
                <a:cubicBezTo>
                  <a:pt x="1914" y="138"/>
                  <a:pt x="1946" y="117"/>
                  <a:pt x="1946" y="117"/>
                </a:cubicBezTo>
                <a:cubicBezTo>
                  <a:pt x="1980" y="49"/>
                  <a:pt x="2020" y="54"/>
                  <a:pt x="2090" y="37"/>
                </a:cubicBezTo>
                <a:cubicBezTo>
                  <a:pt x="2102" y="34"/>
                  <a:pt x="2111" y="25"/>
                  <a:pt x="2122" y="21"/>
                </a:cubicBezTo>
                <a:cubicBezTo>
                  <a:pt x="2138" y="15"/>
                  <a:pt x="2170" y="5"/>
                  <a:pt x="2170" y="5"/>
                </a:cubicBezTo>
                <a:cubicBezTo>
                  <a:pt x="2293" y="8"/>
                  <a:pt x="2416" y="0"/>
                  <a:pt x="2538" y="13"/>
                </a:cubicBezTo>
                <a:cubicBezTo>
                  <a:pt x="2550" y="14"/>
                  <a:pt x="2546" y="36"/>
                  <a:pt x="2554" y="45"/>
                </a:cubicBezTo>
                <a:cubicBezTo>
                  <a:pt x="2573" y="68"/>
                  <a:pt x="2586" y="69"/>
                  <a:pt x="2610" y="77"/>
                </a:cubicBezTo>
                <a:cubicBezTo>
                  <a:pt x="2758" y="71"/>
                  <a:pt x="2888" y="81"/>
                  <a:pt x="3034" y="93"/>
                </a:cubicBezTo>
                <a:cubicBezTo>
                  <a:pt x="3155" y="123"/>
                  <a:pt x="2972" y="75"/>
                  <a:pt x="3098" y="117"/>
                </a:cubicBezTo>
                <a:cubicBezTo>
                  <a:pt x="3143" y="132"/>
                  <a:pt x="3272" y="132"/>
                  <a:pt x="3282" y="133"/>
                </a:cubicBezTo>
                <a:cubicBezTo>
                  <a:pt x="3374" y="144"/>
                  <a:pt x="3456" y="179"/>
                  <a:pt x="3546" y="197"/>
                </a:cubicBezTo>
                <a:cubicBezTo>
                  <a:pt x="3596" y="222"/>
                  <a:pt x="3651" y="242"/>
                  <a:pt x="3706" y="253"/>
                </a:cubicBezTo>
                <a:cubicBezTo>
                  <a:pt x="3766" y="313"/>
                  <a:pt x="3797" y="302"/>
                  <a:pt x="3890" y="309"/>
                </a:cubicBezTo>
                <a:cubicBezTo>
                  <a:pt x="3895" y="320"/>
                  <a:pt x="3896" y="335"/>
                  <a:pt x="3906" y="341"/>
                </a:cubicBezTo>
                <a:cubicBezTo>
                  <a:pt x="3913" y="345"/>
                  <a:pt x="3922" y="333"/>
                  <a:pt x="3930" y="333"/>
                </a:cubicBezTo>
                <a:cubicBezTo>
                  <a:pt x="3985" y="333"/>
                  <a:pt x="4044" y="349"/>
                  <a:pt x="4098" y="357"/>
                </a:cubicBezTo>
                <a:cubicBezTo>
                  <a:pt x="4130" y="376"/>
                  <a:pt x="4159" y="393"/>
                  <a:pt x="4194" y="405"/>
                </a:cubicBezTo>
                <a:cubicBezTo>
                  <a:pt x="4228" y="432"/>
                  <a:pt x="4266" y="449"/>
                  <a:pt x="4298" y="477"/>
                </a:cubicBezTo>
                <a:cubicBezTo>
                  <a:pt x="4335" y="509"/>
                  <a:pt x="4369" y="538"/>
                  <a:pt x="4410" y="565"/>
                </a:cubicBezTo>
                <a:cubicBezTo>
                  <a:pt x="4454" y="654"/>
                  <a:pt x="4435" y="602"/>
                  <a:pt x="4418" y="797"/>
                </a:cubicBezTo>
                <a:cubicBezTo>
                  <a:pt x="4416" y="824"/>
                  <a:pt x="4402" y="877"/>
                  <a:pt x="4402" y="877"/>
                </a:cubicBezTo>
                <a:cubicBezTo>
                  <a:pt x="4408" y="933"/>
                  <a:pt x="4408" y="993"/>
                  <a:pt x="4434" y="1045"/>
                </a:cubicBezTo>
                <a:cubicBezTo>
                  <a:pt x="4478" y="1132"/>
                  <a:pt x="4441" y="1035"/>
                  <a:pt x="4474" y="1133"/>
                </a:cubicBezTo>
                <a:cubicBezTo>
                  <a:pt x="4477" y="1141"/>
                  <a:pt x="4482" y="1157"/>
                  <a:pt x="4482" y="1157"/>
                </a:cubicBezTo>
                <a:cubicBezTo>
                  <a:pt x="4475" y="1221"/>
                  <a:pt x="4471" y="1258"/>
                  <a:pt x="4418" y="1293"/>
                </a:cubicBezTo>
                <a:cubicBezTo>
                  <a:pt x="4330" y="1425"/>
                  <a:pt x="4236" y="1369"/>
                  <a:pt x="4050" y="1373"/>
                </a:cubicBezTo>
                <a:cubicBezTo>
                  <a:pt x="3925" y="1376"/>
                  <a:pt x="3799" y="1378"/>
                  <a:pt x="3674" y="1381"/>
                </a:cubicBezTo>
                <a:cubicBezTo>
                  <a:pt x="3570" y="1391"/>
                  <a:pt x="3578" y="1395"/>
                  <a:pt x="3450" y="1381"/>
                </a:cubicBezTo>
                <a:cubicBezTo>
                  <a:pt x="3423" y="1378"/>
                  <a:pt x="3370" y="1365"/>
                  <a:pt x="3370" y="1365"/>
                </a:cubicBezTo>
                <a:cubicBezTo>
                  <a:pt x="3299" y="1330"/>
                  <a:pt x="3245" y="1304"/>
                  <a:pt x="3170" y="1285"/>
                </a:cubicBezTo>
                <a:cubicBezTo>
                  <a:pt x="3141" y="1288"/>
                  <a:pt x="3110" y="1285"/>
                  <a:pt x="3082" y="1293"/>
                </a:cubicBezTo>
                <a:cubicBezTo>
                  <a:pt x="3064" y="1298"/>
                  <a:pt x="3050" y="1315"/>
                  <a:pt x="3034" y="1325"/>
                </a:cubicBezTo>
                <a:cubicBezTo>
                  <a:pt x="2988" y="1354"/>
                  <a:pt x="2940" y="1385"/>
                  <a:pt x="2890" y="1405"/>
                </a:cubicBezTo>
                <a:cubicBezTo>
                  <a:pt x="2700" y="1393"/>
                  <a:pt x="2670" y="1430"/>
                  <a:pt x="2562" y="1349"/>
                </a:cubicBezTo>
                <a:cubicBezTo>
                  <a:pt x="2495" y="1356"/>
                  <a:pt x="2437" y="1367"/>
                  <a:pt x="2370" y="1373"/>
                </a:cubicBezTo>
                <a:cubicBezTo>
                  <a:pt x="2312" y="1385"/>
                  <a:pt x="2256" y="1399"/>
                  <a:pt x="2202" y="1421"/>
                </a:cubicBezTo>
                <a:cubicBezTo>
                  <a:pt x="2141" y="1418"/>
                  <a:pt x="2079" y="1420"/>
                  <a:pt x="2018" y="1413"/>
                </a:cubicBezTo>
                <a:cubicBezTo>
                  <a:pt x="1995" y="1410"/>
                  <a:pt x="1981" y="1386"/>
                  <a:pt x="1962" y="1373"/>
                </a:cubicBezTo>
                <a:cubicBezTo>
                  <a:pt x="1920" y="1345"/>
                  <a:pt x="1883" y="1309"/>
                  <a:pt x="1834" y="1293"/>
                </a:cubicBezTo>
                <a:cubicBezTo>
                  <a:pt x="1805" y="1296"/>
                  <a:pt x="1775" y="1295"/>
                  <a:pt x="1746" y="1301"/>
                </a:cubicBezTo>
                <a:cubicBezTo>
                  <a:pt x="1720" y="1307"/>
                  <a:pt x="1705" y="1335"/>
                  <a:pt x="1682" y="1349"/>
                </a:cubicBezTo>
                <a:cubicBezTo>
                  <a:pt x="1662" y="1362"/>
                  <a:pt x="1638" y="1369"/>
                  <a:pt x="1618" y="1381"/>
                </a:cubicBezTo>
                <a:cubicBezTo>
                  <a:pt x="1582" y="1436"/>
                  <a:pt x="1620" y="1391"/>
                  <a:pt x="1506" y="1413"/>
                </a:cubicBezTo>
                <a:cubicBezTo>
                  <a:pt x="1481" y="1418"/>
                  <a:pt x="1458" y="1430"/>
                  <a:pt x="1434" y="1437"/>
                </a:cubicBezTo>
                <a:cubicBezTo>
                  <a:pt x="1255" y="1490"/>
                  <a:pt x="1080" y="1541"/>
                  <a:pt x="898" y="1581"/>
                </a:cubicBezTo>
                <a:cubicBezTo>
                  <a:pt x="826" y="1577"/>
                  <a:pt x="452" y="1578"/>
                  <a:pt x="378" y="1541"/>
                </a:cubicBezTo>
                <a:cubicBezTo>
                  <a:pt x="343" y="1488"/>
                  <a:pt x="353" y="1425"/>
                  <a:pt x="298" y="1389"/>
                </a:cubicBezTo>
                <a:cubicBezTo>
                  <a:pt x="280" y="1334"/>
                  <a:pt x="198" y="1311"/>
                  <a:pt x="146" y="1301"/>
                </a:cubicBezTo>
                <a:cubicBezTo>
                  <a:pt x="130" y="1290"/>
                  <a:pt x="109" y="1285"/>
                  <a:pt x="98" y="1269"/>
                </a:cubicBezTo>
                <a:cubicBezTo>
                  <a:pt x="77" y="1237"/>
                  <a:pt x="90" y="1250"/>
                  <a:pt x="58" y="1229"/>
                </a:cubicBezTo>
                <a:cubicBezTo>
                  <a:pt x="47" y="1213"/>
                  <a:pt x="37" y="1197"/>
                  <a:pt x="26" y="1181"/>
                </a:cubicBezTo>
                <a:cubicBezTo>
                  <a:pt x="21" y="1173"/>
                  <a:pt x="10" y="1157"/>
                  <a:pt x="10" y="1157"/>
                </a:cubicBezTo>
                <a:cubicBezTo>
                  <a:pt x="30" y="1077"/>
                  <a:pt x="0" y="1159"/>
                  <a:pt x="42" y="1117"/>
                </a:cubicBezTo>
                <a:cubicBezTo>
                  <a:pt x="48" y="1111"/>
                  <a:pt x="44" y="1099"/>
                  <a:pt x="50" y="1093"/>
                </a:cubicBezTo>
                <a:cubicBezTo>
                  <a:pt x="56" y="1087"/>
                  <a:pt x="78" y="1093"/>
                  <a:pt x="74" y="1085"/>
                </a:cubicBezTo>
                <a:cubicBezTo>
                  <a:pt x="69" y="1075"/>
                  <a:pt x="53" y="1080"/>
                  <a:pt x="42" y="107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10276" name="AutoShape 36" descr="Штриховой горизонтальный"/>
          <p:cNvSpPr>
            <a:spLocks noChangeArrowheads="1"/>
          </p:cNvSpPr>
          <p:nvPr/>
        </p:nvSpPr>
        <p:spPr bwMode="auto">
          <a:xfrm>
            <a:off x="2771775" y="3284538"/>
            <a:ext cx="4895850" cy="792162"/>
          </a:xfrm>
          <a:prstGeom prst="wedgeEllipseCallout">
            <a:avLst>
              <a:gd name="adj1" fmla="val -33722"/>
              <a:gd name="adj2" fmla="val 17537"/>
            </a:avLst>
          </a:prstGeom>
          <a:pattFill prst="dashHorz">
            <a:fgClr>
              <a:schemeClr val="accent2"/>
            </a:fgClr>
            <a:bgClr>
              <a:schemeClr val="accent1"/>
            </a:bgClr>
          </a:patt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0243" name="Picture 3" descr="pelika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r="1567" b="52577"/>
          <a:stretch>
            <a:fillRect/>
          </a:stretch>
        </p:blipFill>
        <p:spPr bwMode="auto">
          <a:xfrm>
            <a:off x="3203575" y="4975225"/>
            <a:ext cx="3168650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00220_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0709"/>
          <a:stretch>
            <a:fillRect/>
          </a:stretch>
        </p:blipFill>
        <p:spPr bwMode="auto">
          <a:xfrm>
            <a:off x="323850" y="4724400"/>
            <a:ext cx="433388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 descr="00220_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916" r="50876"/>
          <a:stretch>
            <a:fillRect/>
          </a:stretch>
        </p:blipFill>
        <p:spPr bwMode="auto">
          <a:xfrm>
            <a:off x="179388" y="2420938"/>
            <a:ext cx="5413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00220_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4000"/>
          </a:blip>
          <a:srcRect t="51042" b="37625"/>
          <a:stretch>
            <a:fillRect/>
          </a:stretch>
        </p:blipFill>
        <p:spPr bwMode="auto">
          <a:xfrm>
            <a:off x="971550" y="188913"/>
            <a:ext cx="20161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 descr="00220_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250" r="22501"/>
          <a:stretch>
            <a:fillRect/>
          </a:stretch>
        </p:blipFill>
        <p:spPr bwMode="auto">
          <a:xfrm>
            <a:off x="179388" y="188913"/>
            <a:ext cx="5762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9" name="Picture 9" descr="00220_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333" b="75417"/>
          <a:stretch>
            <a:fillRect/>
          </a:stretch>
        </p:blipFill>
        <p:spPr bwMode="auto">
          <a:xfrm>
            <a:off x="3563938" y="188913"/>
            <a:ext cx="19446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1" descr="00220_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659" b="50876"/>
          <a:stretch>
            <a:fillRect/>
          </a:stretch>
        </p:blipFill>
        <p:spPr bwMode="auto">
          <a:xfrm>
            <a:off x="6011863" y="188913"/>
            <a:ext cx="20161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2" descr="00220_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0709"/>
          <a:stretch>
            <a:fillRect/>
          </a:stretch>
        </p:blipFill>
        <p:spPr bwMode="auto">
          <a:xfrm>
            <a:off x="8459788" y="188913"/>
            <a:ext cx="433387" cy="199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3" descr="00220_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4000"/>
          </a:blip>
          <a:srcRect l="37625" r="51042"/>
          <a:stretch>
            <a:fillRect/>
          </a:stretch>
        </p:blipFill>
        <p:spPr bwMode="auto">
          <a:xfrm>
            <a:off x="8459788" y="2420938"/>
            <a:ext cx="5048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14" descr="00220_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501" r="64250"/>
          <a:stretch>
            <a:fillRect/>
          </a:stretch>
        </p:blipFill>
        <p:spPr bwMode="auto">
          <a:xfrm>
            <a:off x="8388350" y="4652963"/>
            <a:ext cx="576263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6" name="Picture 16" descr="cat27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67175" y="1700213"/>
            <a:ext cx="157480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7" name="Picture 17" descr="XTREE3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00788" y="549275"/>
            <a:ext cx="2259012" cy="285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8" name="Picture 18" descr="rabit"/>
          <p:cNvPicPr>
            <a:picLocks noChangeAspect="1" noChangeArrowheads="1"/>
          </p:cNvPicPr>
          <p:nvPr/>
        </p:nvPicPr>
        <p:blipFill>
          <a:blip r:embed="rId9">
            <a:lum bright="-12000"/>
          </a:blip>
          <a:srcRect/>
          <a:stretch>
            <a:fillRect/>
          </a:stretch>
        </p:blipFill>
        <p:spPr bwMode="auto">
          <a:xfrm>
            <a:off x="1042988" y="2852738"/>
            <a:ext cx="1728787" cy="165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9" name="Picture 19" descr="119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2781300"/>
            <a:ext cx="1323975" cy="158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0" name="Picture 20" descr="blume049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547813" y="4365625"/>
            <a:ext cx="12239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Picture 21" descr="blume049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284663" y="3141663"/>
            <a:ext cx="1296987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2" name="Picture 22" descr="blume049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04025" y="4221163"/>
            <a:ext cx="1223963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7" name="Picture 27" descr="0a4f488923716b024ee68941527cf924"/>
          <p:cNvPicPr>
            <a:picLocks noChangeAspect="1" noChangeArrowheads="1" noCrop="1"/>
          </p:cNvPicPr>
          <p:nvPr/>
        </p:nvPicPr>
        <p:blipFill>
          <a:blip r:embed="rId12">
            <a:lum bright="-6000"/>
          </a:blip>
          <a:srcRect/>
          <a:stretch>
            <a:fillRect/>
          </a:stretch>
        </p:blipFill>
        <p:spPr bwMode="auto">
          <a:xfrm>
            <a:off x="1403350" y="1700213"/>
            <a:ext cx="152241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3" name="Picture 33" descr="65faa995e8495198efec9f89623bb9a7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771775" y="2565400"/>
            <a:ext cx="1655763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4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каранд.wav"/>
          </p:nvPr>
        </p:nvPicPr>
        <p:blipFill>
          <a:blip r:embed="rId14"/>
          <a:srcRect/>
          <a:stretch>
            <a:fillRect/>
          </a:stretch>
        </p:blipFill>
        <p:spPr bwMode="auto">
          <a:xfrm>
            <a:off x="802798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8" name="AutoShape 3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43888" y="6308725"/>
            <a:ext cx="647700" cy="360363"/>
          </a:xfrm>
          <a:prstGeom prst="leftArrow">
            <a:avLst>
              <a:gd name="adj1" fmla="val 50000"/>
              <a:gd name="adj2" fmla="val 44934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4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5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00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0"/>
                            </p:stCondLst>
                            <p:childTnLst>
                              <p:par>
                                <p:cTn id="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7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889 -0.05046 L -0.22135 -0.05046 L -0.22135 -0.57014 L 0.18889 -0.57014 L 0.18889 -0.05046 Z " pathEditMode="relative" rAng="10800000" ptsTypes="FFFFF">
                                      <p:cBhvr>
                                        <p:cTn id="91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" y="-2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4000"/>
                            </p:stCondLst>
                            <p:childTnLst>
                              <p:par>
                                <p:cTn id="9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70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7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5416 L -0.16875 0.22453 C -0.20469 0.26296 -0.25833 0.28495 -0.31389 0.28495 C -0.37778 0.28495 -0.42882 0.26296 -0.46476 0.22453 L -0.63542 0.05416 " pathEditMode="relative" rAng="0" ptsTypes="FffFF">
                                      <p:cBhvr>
                                        <p:cTn id="109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" y="1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9500"/>
                            </p:stCondLst>
                            <p:childTnLst>
                              <p:par>
                                <p:cTn id="111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542 0.05416 L -0.46458 0.225 C -0.42865 0.26342 -0.375 0.28518 -0.31927 0.28518 C -0.25538 0.28518 -0.20451 0.26342 -0.16858 0.225 L 0.00243 0.05416 " pathEditMode="relative" rAng="0" ptsTypes="FffFF">
                                      <p:cBhvr>
                                        <p:cTn id="112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1500"/>
                            </p:stCondLst>
                            <p:childTnLst>
                              <p:par>
                                <p:cTn id="114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0.05416 L -0.16892 0.225 C -0.20451 0.26342 -0.25816 0.28518 -0.31406 0.28518 C -0.37778 0.28518 -0.42882 0.26342 -0.46458 0.225 L -0.63542 0.05416 " pathEditMode="relative" rAng="0" ptsTypes="FffFF">
                                      <p:cBhvr>
                                        <p:cTn id="115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3500"/>
                            </p:stCondLst>
                            <p:childTnLst>
                              <p:par>
                                <p:cTn id="117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542 0.05416 L -0.46458 0.22476 C -0.42865 0.26342 -0.375 0.28518 -0.31927 0.28518 C -0.25538 0.28518 -0.20451 0.26342 -0.16858 0.22476 L 0.00243 0.05416 " pathEditMode="relative" rAng="0" ptsTypes="FffFF">
                                      <p:cBhvr>
                                        <p:cTn id="118" dur="2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500"/>
                            </p:stCondLst>
                            <p:childTnLst>
                              <p:par>
                                <p:cTn id="1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6000"/>
                            </p:stCondLst>
                            <p:childTnLst>
                              <p:par>
                                <p:cTn id="1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3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1000"/>
                            </p:stCondLst>
                            <p:childTnLst>
                              <p:par>
                                <p:cTn id="1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3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3500"/>
                            </p:stCondLst>
                            <p:childTnLst>
                              <p:par>
                                <p:cTn id="147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45500"/>
                            </p:stCondLst>
                            <p:childTnLst>
                              <p:par>
                                <p:cTn id="151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47500"/>
                            </p:stCondLst>
                            <p:childTnLst>
                              <p:par>
                                <p:cTn id="15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8500"/>
                            </p:stCondLst>
                            <p:childTnLst>
                              <p:par>
                                <p:cTn id="1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90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2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10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0.3585 -0.00555 " pathEditMode="relative" rAng="0" ptsTypes="AA">
                                      <p:cBhvr>
                                        <p:cTn id="184" dur="50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6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600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0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74"/>
                </p:tgtEl>
              </p:cMediaNode>
            </p:audio>
          </p:childTnLst>
        </p:cTn>
      </p:par>
    </p:tnLst>
    <p:bldLst>
      <p:bldP spid="10277" grpId="0" animBg="1"/>
      <p:bldP spid="10277" grpId="1" animBg="1"/>
      <p:bldP spid="10276" grpId="0" animBg="1"/>
      <p:bldP spid="1027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1203</TotalTime>
  <Words>239</Words>
  <Application>Microsoft Office PowerPoint</Application>
  <PresentationFormat>Экран (4:3)</PresentationFormat>
  <Paragraphs>74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План урока</vt:lpstr>
      <vt:lpstr>Слайд 2</vt:lpstr>
      <vt:lpstr>Устный  счёт</vt:lpstr>
      <vt:lpstr>Слайд 4</vt:lpstr>
      <vt:lpstr>Слайд 5</vt:lpstr>
      <vt:lpstr>Слайд 6</vt:lpstr>
      <vt:lpstr>Решения задачи.</vt:lpstr>
      <vt:lpstr>Слайд 8</vt:lpstr>
      <vt:lpstr>Слайд 9</vt:lpstr>
      <vt:lpstr>Слайд 10</vt:lpstr>
      <vt:lpstr>1. Сегодня я узнал(а) … 2. Было интересно … 3. Было трудно … 4. Я выполнял(а) задания … 5. Я понял(а), что … 6. Теперь я могу … 7. У меня получилось … 8. Я смог … 9. Меня удивило … 10.  Мне захотелось … 11.Я научился …</vt:lpstr>
      <vt:lpstr>- В этом квадрате есть повторяющиеся буквы. Зачеркни их. Из оставшихся букв сложи слово и ты получишь свою оценку за урок.</vt:lpstr>
      <vt:lpstr>Большое спасибо  за работу на уроке!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Галина</cp:lastModifiedBy>
  <cp:revision>175</cp:revision>
  <dcterms:modified xsi:type="dcterms:W3CDTF">2019-11-29T17:31:46Z</dcterms:modified>
</cp:coreProperties>
</file>