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56" r:id="rId2"/>
    <p:sldId id="257" r:id="rId3"/>
    <p:sldId id="259" r:id="rId4"/>
    <p:sldId id="260" r:id="rId5"/>
    <p:sldId id="277" r:id="rId6"/>
    <p:sldId id="278" r:id="rId7"/>
    <p:sldId id="281" r:id="rId8"/>
    <p:sldId id="283" r:id="rId9"/>
    <p:sldId id="282" r:id="rId10"/>
    <p:sldId id="258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3" d="100"/>
          <a:sy n="53" d="100"/>
        </p:scale>
        <p:origin x="682" y="2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696351-5691-42BC-B12C-503CC43DD21A}" type="datetimeFigureOut">
              <a:rPr lang="ru-RU" smtClean="0"/>
              <a:t>24.02.2020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5525C1-392C-41AB-A9FF-0705C818A1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72560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525C1-392C-41AB-A9FF-0705C818A1E9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89099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3353F-1725-4067-9BAF-E2D08ED4D274}" type="datetimeFigureOut">
              <a:rPr lang="ru-RU" smtClean="0"/>
              <a:t>24.02.2020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3D459-DFFF-4EA6-AB66-5224FC7EA0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04042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3353F-1725-4067-9BAF-E2D08ED4D274}" type="datetimeFigureOut">
              <a:rPr lang="ru-RU" smtClean="0"/>
              <a:t>24.02.2020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3D459-DFFF-4EA6-AB66-5224FC7EA0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81762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3353F-1725-4067-9BAF-E2D08ED4D274}" type="datetimeFigureOut">
              <a:rPr lang="ru-RU" smtClean="0"/>
              <a:t>24.02.2020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3D459-DFFF-4EA6-AB66-5224FC7EA0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63580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3353F-1725-4067-9BAF-E2D08ED4D274}" type="datetimeFigureOut">
              <a:rPr lang="ru-RU" smtClean="0"/>
              <a:t>24.02.2020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3D459-DFFF-4EA6-AB66-5224FC7EA029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705004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3353F-1725-4067-9BAF-E2D08ED4D274}" type="datetimeFigureOut">
              <a:rPr lang="ru-RU" smtClean="0"/>
              <a:t>24.02.2020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3D459-DFFF-4EA6-AB66-5224FC7EA0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02826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3353F-1725-4067-9BAF-E2D08ED4D274}" type="datetimeFigureOut">
              <a:rPr lang="ru-RU" smtClean="0"/>
              <a:t>24.02.2020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3D459-DFFF-4EA6-AB66-5224FC7EA0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85476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3353F-1725-4067-9BAF-E2D08ED4D274}" type="datetimeFigureOut">
              <a:rPr lang="ru-RU" smtClean="0"/>
              <a:t>24.02.2020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3D459-DFFF-4EA6-AB66-5224FC7EA0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23784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3353F-1725-4067-9BAF-E2D08ED4D274}" type="datetimeFigureOut">
              <a:rPr lang="ru-RU" smtClean="0"/>
              <a:t>24.02.2020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3D459-DFFF-4EA6-AB66-5224FC7EA0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13198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3353F-1725-4067-9BAF-E2D08ED4D274}" type="datetimeFigureOut">
              <a:rPr lang="ru-RU" smtClean="0"/>
              <a:t>24.02.2020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3D459-DFFF-4EA6-AB66-5224FC7EA0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12287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3353F-1725-4067-9BAF-E2D08ED4D274}" type="datetimeFigureOut">
              <a:rPr lang="ru-RU" smtClean="0"/>
              <a:t>24.02.2020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3D459-DFFF-4EA6-AB66-5224FC7EA0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35557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3353F-1725-4067-9BAF-E2D08ED4D274}" type="datetimeFigureOut">
              <a:rPr lang="ru-RU" smtClean="0"/>
              <a:t>24.02.2020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3D459-DFFF-4EA6-AB66-5224FC7EA0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0894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3353F-1725-4067-9BAF-E2D08ED4D274}" type="datetimeFigureOut">
              <a:rPr lang="ru-RU" smtClean="0"/>
              <a:t>24.02.2020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3D459-DFFF-4EA6-AB66-5224FC7EA0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55100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3353F-1725-4067-9BAF-E2D08ED4D274}" type="datetimeFigureOut">
              <a:rPr lang="ru-RU" smtClean="0"/>
              <a:t>24.02.2020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3D459-DFFF-4EA6-AB66-5224FC7EA0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9003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3353F-1725-4067-9BAF-E2D08ED4D274}" type="datetimeFigureOut">
              <a:rPr lang="ru-RU" smtClean="0"/>
              <a:t>24.02.2020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3D459-DFFF-4EA6-AB66-5224FC7EA0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46638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3353F-1725-4067-9BAF-E2D08ED4D274}" type="datetimeFigureOut">
              <a:rPr lang="ru-RU" smtClean="0"/>
              <a:t>24.02.2020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3D459-DFFF-4EA6-AB66-5224FC7EA0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47972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3353F-1725-4067-9BAF-E2D08ED4D274}" type="datetimeFigureOut">
              <a:rPr lang="ru-RU" smtClean="0"/>
              <a:t>24.02.2020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3D459-DFFF-4EA6-AB66-5224FC7EA0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1276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3353F-1725-4067-9BAF-E2D08ED4D274}" type="datetimeFigureOut">
              <a:rPr lang="ru-RU" smtClean="0"/>
              <a:t>24.02.2020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3D459-DFFF-4EA6-AB66-5224FC7EA0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70758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CBE3353F-1725-4067-9BAF-E2D08ED4D274}" type="datetimeFigureOut">
              <a:rPr lang="ru-RU" smtClean="0"/>
              <a:t>24.02.2020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E3D459-DFFF-4EA6-AB66-5224FC7EA0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970564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1.emf"/><Relationship Id="rId4" Type="http://schemas.openxmlformats.org/officeDocument/2006/relationships/package" Target="../embeddings/_________Microsoft_Word1.docx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290" y="-187139"/>
            <a:ext cx="12251712" cy="171798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5231" y="1012005"/>
            <a:ext cx="97536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1400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123344" y="1243173"/>
            <a:ext cx="770728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Битва титанов </a:t>
            </a:r>
            <a:endParaRPr lang="ru-RU" sz="6600" dirty="0">
              <a:solidFill>
                <a:srgbClr val="FF00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248" y="296775"/>
            <a:ext cx="1250682" cy="125840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5497" y="2978797"/>
            <a:ext cx="6248942" cy="2914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7092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966" y="281400"/>
            <a:ext cx="987638" cy="99373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75353" y="1275135"/>
            <a:ext cx="856864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ru-RU" sz="4400" dirty="0">
                <a:solidFill>
                  <a:srgbClr val="FF0000"/>
                </a:solidFill>
              </a:rPr>
              <a:t> От названия какого графика       </a:t>
            </a:r>
            <a:r>
              <a:rPr lang="ru-RU" sz="4400" dirty="0" smtClean="0">
                <a:solidFill>
                  <a:srgbClr val="FF0000"/>
                </a:solidFill>
              </a:rPr>
              <a:t>происходит </a:t>
            </a:r>
            <a:r>
              <a:rPr lang="ru-RU" sz="4400" dirty="0">
                <a:solidFill>
                  <a:srgbClr val="FF0000"/>
                </a:solidFill>
              </a:rPr>
              <a:t>название этой 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sz="4400" dirty="0">
                <a:solidFill>
                  <a:srgbClr val="FF0000"/>
                </a:solidFill>
              </a:rPr>
              <a:t>антенны?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778267"/>
            <a:ext cx="2743200" cy="206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6910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69204" y="2229492"/>
            <a:ext cx="7674796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 </a:t>
            </a:r>
            <a:r>
              <a:rPr lang="ru-RU" sz="4400" dirty="0">
                <a:solidFill>
                  <a:srgbClr val="FF0000"/>
                </a:solidFill>
              </a:rPr>
              <a:t>На какой угол поворачивается </a:t>
            </a:r>
            <a:r>
              <a:rPr lang="ru-RU" sz="4400" dirty="0" smtClean="0">
                <a:solidFill>
                  <a:srgbClr val="FF0000"/>
                </a:solidFill>
              </a:rPr>
              <a:t>солдат </a:t>
            </a:r>
            <a:r>
              <a:rPr lang="ru-RU" sz="4400" dirty="0">
                <a:solidFill>
                  <a:srgbClr val="FF0000"/>
                </a:solidFill>
              </a:rPr>
              <a:t>по команде «кругом»?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145" y="308165"/>
            <a:ext cx="1499746" cy="137171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5227" y="4119938"/>
            <a:ext cx="2897312" cy="224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6167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005" y="301949"/>
            <a:ext cx="987638" cy="99373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74688" y="770563"/>
            <a:ext cx="7469312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 </a:t>
            </a:r>
            <a:br>
              <a:rPr lang="ru-RU" sz="2400" dirty="0"/>
            </a:br>
            <a:r>
              <a:rPr lang="ru-RU" sz="4400" dirty="0" smtClean="0">
                <a:solidFill>
                  <a:srgbClr val="FF0000"/>
                </a:solidFill>
              </a:rPr>
              <a:t> </a:t>
            </a:r>
            <a:r>
              <a:rPr lang="ru-RU" sz="4400" dirty="0">
                <a:solidFill>
                  <a:srgbClr val="FF0000"/>
                </a:solidFill>
              </a:rPr>
              <a:t>Какая дуга вошла в историю 20 века?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1535" y="2979676"/>
            <a:ext cx="5139710" cy="3318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1698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878" y="260852"/>
            <a:ext cx="987638" cy="99373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73996" y="472611"/>
            <a:ext cx="787000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srgbClr val="FF0000"/>
                </a:solidFill>
              </a:rPr>
              <a:t>Чему равна колесная формула армейского </a:t>
            </a:r>
            <a:r>
              <a:rPr lang="ru-RU" sz="4400" dirty="0" smtClean="0">
                <a:solidFill>
                  <a:srgbClr val="FF0000"/>
                </a:solidFill>
              </a:rPr>
              <a:t/>
            </a:r>
            <a:br>
              <a:rPr lang="ru-RU" sz="4400" dirty="0" smtClean="0">
                <a:solidFill>
                  <a:srgbClr val="FF0000"/>
                </a:solidFill>
              </a:rPr>
            </a:br>
            <a:r>
              <a:rPr lang="ru-RU" sz="4400" dirty="0" err="1" smtClean="0">
                <a:solidFill>
                  <a:srgbClr val="FF0000"/>
                </a:solidFill>
              </a:rPr>
              <a:t>восьмиколёсного</a:t>
            </a:r>
            <a:r>
              <a:rPr lang="ru-RU" sz="4400" dirty="0" smtClean="0">
                <a:solidFill>
                  <a:srgbClr val="FF0000"/>
                </a:solidFill>
              </a:rPr>
              <a:t> </a:t>
            </a:r>
            <a:r>
              <a:rPr lang="ru-RU" sz="4400" dirty="0">
                <a:solidFill>
                  <a:srgbClr val="FF0000"/>
                </a:solidFill>
              </a:rPr>
              <a:t>грузовика </a:t>
            </a:r>
            <a:br>
              <a:rPr lang="ru-RU" sz="4400" dirty="0">
                <a:solidFill>
                  <a:srgbClr val="FF0000"/>
                </a:solidFill>
              </a:rPr>
            </a:br>
            <a:r>
              <a:rPr lang="ru-RU" sz="4400" dirty="0">
                <a:solidFill>
                  <a:srgbClr val="FF0000"/>
                </a:solidFill>
              </a:rPr>
              <a:t>КамАЗ – 6350?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9573" y="2856890"/>
            <a:ext cx="4941869" cy="3216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5598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959" y="137562"/>
            <a:ext cx="987638" cy="99373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06877" y="429842"/>
            <a:ext cx="6096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sz="4400" dirty="0">
                <a:solidFill>
                  <a:srgbClr val="FF0000"/>
                </a:solidFill>
              </a:rPr>
              <a:t>Как ещё  можно назвать многоугольник?</a:t>
            </a:r>
            <a:br>
              <a:rPr lang="ru-RU" sz="4400" dirty="0">
                <a:solidFill>
                  <a:srgbClr val="FF0000"/>
                </a:solidFill>
              </a:rPr>
            </a:br>
            <a:r>
              <a:rPr lang="ru-RU" sz="4400" dirty="0">
                <a:solidFill>
                  <a:srgbClr val="FF0000"/>
                </a:solidFill>
              </a:rPr>
              <a:t>-кубрик</a:t>
            </a:r>
            <a:br>
              <a:rPr lang="ru-RU" sz="4400" dirty="0">
                <a:solidFill>
                  <a:srgbClr val="FF0000"/>
                </a:solidFill>
              </a:rPr>
            </a:br>
            <a:r>
              <a:rPr lang="ru-RU" sz="4400" dirty="0">
                <a:solidFill>
                  <a:srgbClr val="FF0000"/>
                </a:solidFill>
              </a:rPr>
              <a:t>-казарма</a:t>
            </a:r>
            <a:br>
              <a:rPr lang="ru-RU" sz="4400" dirty="0">
                <a:solidFill>
                  <a:srgbClr val="FF0000"/>
                </a:solidFill>
              </a:rPr>
            </a:br>
            <a:r>
              <a:rPr lang="ru-RU" sz="4400" dirty="0">
                <a:solidFill>
                  <a:srgbClr val="FF0000"/>
                </a:solidFill>
              </a:rPr>
              <a:t>-блиндаж</a:t>
            </a:r>
            <a:br>
              <a:rPr lang="ru-RU" sz="4400" dirty="0">
                <a:solidFill>
                  <a:srgbClr val="FF0000"/>
                </a:solidFill>
              </a:rPr>
            </a:br>
            <a:r>
              <a:rPr lang="ru-RU" sz="4400" dirty="0">
                <a:solidFill>
                  <a:srgbClr val="FF0000"/>
                </a:solidFill>
              </a:rPr>
              <a:t>-полигон</a:t>
            </a:r>
            <a:endParaRPr lang="ru-RU" sz="4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3082" y="2882164"/>
            <a:ext cx="4949588" cy="3405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1913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57545" y="1839073"/>
            <a:ext cx="1122965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srgbClr val="FF0000"/>
                </a:solidFill>
              </a:rPr>
              <a:t>Каре –это боевой порядок пехоты в виде…Чего?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854" y="127288"/>
            <a:ext cx="987638" cy="99373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2489" y="3779711"/>
            <a:ext cx="4072087" cy="2559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5401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716" y="301948"/>
            <a:ext cx="987638" cy="99373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458930" y="1202076"/>
            <a:ext cx="1023306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srgbClr val="FF0000"/>
                </a:solidFill>
              </a:rPr>
              <a:t> Как называется участок для взлёта вертолёта?</a:t>
            </a:r>
            <a:endParaRPr lang="ru-RU" sz="4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3688" y="2648626"/>
            <a:ext cx="4842100" cy="3698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8158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152" y="147837"/>
            <a:ext cx="987638" cy="99373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465798" y="719191"/>
            <a:ext cx="685286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srgbClr val="FF0000"/>
                </a:solidFill>
              </a:rPr>
              <a:t>Какую форму имеет спасательный </a:t>
            </a:r>
            <a:r>
              <a:rPr lang="ru-RU" sz="4400" dirty="0" smtClean="0">
                <a:solidFill>
                  <a:srgbClr val="FF0000"/>
                </a:solidFill>
              </a:rPr>
              <a:t>круг ?</a:t>
            </a:r>
            <a:endParaRPr lang="ru-RU" sz="4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0746" y="2835667"/>
            <a:ext cx="5414481" cy="3534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1455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651" y="271126"/>
            <a:ext cx="987638" cy="99373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393879" y="554804"/>
            <a:ext cx="675012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srgbClr val="FF0000"/>
                </a:solidFill>
              </a:rPr>
              <a:t>Какой многоугольник является высоким  военным начальством?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0002219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68511" y="198293"/>
            <a:ext cx="10346077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Цели: </a:t>
            </a:r>
            <a:r>
              <a:rPr lang="ru-RU" sz="4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научить применять ранее полученные знания при решении текстовых задач в выполнении заданий ЕГЭ разного уровня сложности, стимулировать обучающихся к овладению рациональными приёмами и методами решения текстовых задач.</a:t>
            </a:r>
            <a:r>
              <a:rPr lang="ru-RU" sz="4400" dirty="0"/>
              <a:t>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19403" y="75918"/>
            <a:ext cx="987638" cy="993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8809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99362" y="400692"/>
            <a:ext cx="777753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srgbClr val="FF0000"/>
                </a:solidFill>
              </a:rPr>
              <a:t> Какую форму имеет президентский                                                   кабинет в Белом доме США?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698" y="702641"/>
            <a:ext cx="987638" cy="99373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5538" y="3203118"/>
            <a:ext cx="4880224" cy="3094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1263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329" y="230030"/>
            <a:ext cx="987638" cy="99373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10993" y="339047"/>
            <a:ext cx="72330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srgbClr val="FF0000"/>
                </a:solidFill>
              </a:rPr>
              <a:t> Как нужно уважительно обращаться к </a:t>
            </a:r>
            <a:r>
              <a:rPr lang="ru-RU" sz="4400" dirty="0" smtClean="0">
                <a:solidFill>
                  <a:srgbClr val="FF0000"/>
                </a:solidFill>
              </a:rPr>
              <a:t>учителю </a:t>
            </a:r>
            <a:r>
              <a:rPr lang="ru-RU" sz="4400" dirty="0">
                <a:solidFill>
                  <a:srgbClr val="FF0000"/>
                </a:solidFill>
              </a:rPr>
              <a:t>на       уроке геометрии?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5616" y="2812701"/>
            <a:ext cx="4173709" cy="3526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77287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37718" y="1325366"/>
            <a:ext cx="854246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Переправа через болото </a:t>
            </a:r>
            <a:endParaRPr lang="ru-RU" sz="4400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585" y="828499"/>
            <a:ext cx="987638" cy="99373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6073" y="3479021"/>
            <a:ext cx="655268" cy="68201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69988" y="4873740"/>
            <a:ext cx="1220395" cy="127020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220" y="4853905"/>
            <a:ext cx="1239452" cy="1290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2535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94571" y="1109610"/>
            <a:ext cx="789217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Разминирование поля </a:t>
            </a:r>
            <a:endParaRPr lang="ru-RU" sz="4400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570" y="500596"/>
            <a:ext cx="987638" cy="99373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591" y="5263120"/>
            <a:ext cx="1237595" cy="129246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20101" y="5318772"/>
            <a:ext cx="1237595" cy="12924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48981" y="3257506"/>
            <a:ext cx="658425" cy="682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7340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9551" y="589502"/>
            <a:ext cx="987638" cy="993734"/>
          </a:xfrm>
          <a:prstGeom prst="rect">
            <a:avLst/>
          </a:prstGeom>
        </p:spPr>
      </p:pic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8147208"/>
              </p:ext>
            </p:extLst>
          </p:nvPr>
        </p:nvGraphicFramePr>
        <p:xfrm>
          <a:off x="2527197" y="1988859"/>
          <a:ext cx="16372751" cy="5618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Документ" r:id="rId4" imgW="5941719" imgH="1135243" progId="Word.Document.12">
                  <p:embed/>
                </p:oleObj>
              </mc:Choice>
              <mc:Fallback>
                <p:oleObj name="Документ" r:id="rId4" imgW="5941719" imgH="11352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27197" y="1988859"/>
                        <a:ext cx="16372751" cy="56189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115000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21960" y="575354"/>
            <a:ext cx="1053393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Спецзадание на следующий урок </a:t>
            </a:r>
            <a:endParaRPr lang="ru-RU" sz="4400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54" y="384142"/>
            <a:ext cx="987638" cy="99373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575" y="5228017"/>
            <a:ext cx="1237595" cy="129246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93732" y="5320484"/>
            <a:ext cx="1237595" cy="129246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578351" y="2662510"/>
            <a:ext cx="683385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Придумать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решить по три задачи на военную тематику.</a:t>
            </a:r>
            <a:endParaRPr lang="ru-RU" sz="32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344847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458" y="353320"/>
            <a:ext cx="987638" cy="99373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0790" y="770562"/>
            <a:ext cx="9782805" cy="146932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0790" y="2728199"/>
            <a:ext cx="3759027" cy="29652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63137" y="2520737"/>
            <a:ext cx="4232953" cy="3210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383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0485" y="239486"/>
            <a:ext cx="1147354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Задачи</a:t>
            </a:r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:                                                                        </a:t>
            </a:r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4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показать роль математики в военном деле;                                                                                           привлечь учащихся к чтению научно – популярной литературы;                                                                                                          развивать интерес к математике, расширять математическую эрудицию.</a:t>
            </a:r>
            <a:endParaRPr lang="ru-RU" sz="4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14410" y="134505"/>
            <a:ext cx="987638" cy="993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994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36388" y="1017142"/>
            <a:ext cx="7335746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</a:rPr>
              <a:t>Вас нет еще: вы – воздух, глина, свет;</a:t>
            </a:r>
          </a:p>
          <a:p>
            <a:endParaRPr lang="ru-RU" sz="2000" dirty="0">
              <a:solidFill>
                <a:srgbClr val="FF0000"/>
              </a:solidFill>
            </a:endParaRPr>
          </a:p>
          <a:p>
            <a:r>
              <a:rPr lang="ru-RU" sz="2000" dirty="0">
                <a:solidFill>
                  <a:srgbClr val="FF0000"/>
                </a:solidFill>
              </a:rPr>
              <a:t>О вас, далеких, лишь гадать могли мы, -</a:t>
            </a:r>
          </a:p>
          <a:p>
            <a:endParaRPr lang="ru-RU" sz="2000" dirty="0">
              <a:solidFill>
                <a:srgbClr val="FF0000"/>
              </a:solidFill>
            </a:endParaRPr>
          </a:p>
          <a:p>
            <a:r>
              <a:rPr lang="ru-RU" sz="2000" dirty="0">
                <a:solidFill>
                  <a:srgbClr val="FF0000"/>
                </a:solidFill>
              </a:rPr>
              <a:t>Но перед вами нам держать ответ.</a:t>
            </a:r>
          </a:p>
          <a:p>
            <a:endParaRPr lang="ru-RU" sz="2000" dirty="0">
              <a:solidFill>
                <a:srgbClr val="FF0000"/>
              </a:solidFill>
            </a:endParaRPr>
          </a:p>
          <a:p>
            <a:r>
              <a:rPr lang="ru-RU" sz="2000" dirty="0">
                <a:solidFill>
                  <a:srgbClr val="FF0000"/>
                </a:solidFill>
              </a:rPr>
              <a:t>Потомки, вы от нас неотделимы.</a:t>
            </a:r>
          </a:p>
          <a:p>
            <a:endParaRPr lang="ru-RU" sz="2000" dirty="0">
              <a:solidFill>
                <a:srgbClr val="FF0000"/>
              </a:solidFill>
            </a:endParaRPr>
          </a:p>
          <a:p>
            <a:r>
              <a:rPr lang="ru-RU" sz="2000" dirty="0">
                <a:solidFill>
                  <a:srgbClr val="FF0000"/>
                </a:solidFill>
              </a:rPr>
              <a:t>Был труден бой. Казались нам не раз</a:t>
            </a:r>
          </a:p>
          <a:p>
            <a:endParaRPr lang="ru-RU" sz="2000" dirty="0">
              <a:solidFill>
                <a:srgbClr val="FF0000"/>
              </a:solidFill>
            </a:endParaRPr>
          </a:p>
          <a:p>
            <a:r>
              <a:rPr lang="ru-RU" sz="2000" dirty="0">
                <a:solidFill>
                  <a:srgbClr val="FF0000"/>
                </a:solidFill>
              </a:rPr>
              <a:t>Незащищенными столетий дали.</a:t>
            </a:r>
          </a:p>
          <a:p>
            <a:endParaRPr lang="ru-RU" sz="2000" dirty="0">
              <a:solidFill>
                <a:srgbClr val="FF0000"/>
              </a:solidFill>
            </a:endParaRPr>
          </a:p>
          <a:p>
            <a:r>
              <a:rPr lang="ru-RU" sz="2000" dirty="0">
                <a:solidFill>
                  <a:srgbClr val="FF0000"/>
                </a:solidFill>
              </a:rPr>
              <a:t>Когда враги гранатой били в нас,</a:t>
            </a:r>
          </a:p>
          <a:p>
            <a:endParaRPr lang="ru-RU" sz="2000" dirty="0">
              <a:solidFill>
                <a:srgbClr val="FF0000"/>
              </a:solidFill>
            </a:endParaRPr>
          </a:p>
          <a:p>
            <a:r>
              <a:rPr lang="ru-RU" sz="2000" dirty="0">
                <a:solidFill>
                  <a:srgbClr val="FF0000"/>
                </a:solidFill>
              </a:rPr>
              <a:t>То и до вас осколки долетали.</a:t>
            </a:r>
          </a:p>
          <a:p>
            <a:endParaRPr lang="ru-RU" sz="2000" dirty="0">
              <a:solidFill>
                <a:srgbClr val="FF0000"/>
              </a:solidFill>
            </a:endParaRPr>
          </a:p>
          <a:p>
            <a:r>
              <a:rPr lang="ru-RU" sz="2000" dirty="0">
                <a:solidFill>
                  <a:srgbClr val="FF0000"/>
                </a:solidFill>
              </a:rPr>
              <a:t>(Степан Щипачев «Потомкам»)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551399" y="832207"/>
            <a:ext cx="32655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Эпиграф урока: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005" y="2013736"/>
            <a:ext cx="3462674" cy="345211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72106" y="147623"/>
            <a:ext cx="1500028" cy="1369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1038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662" y="-1"/>
            <a:ext cx="11527604" cy="6739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9983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85708" y="143838"/>
            <a:ext cx="327052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srgbClr val="FF0000"/>
                </a:solidFill>
              </a:rPr>
              <a:t>Н. Г. </a:t>
            </a:r>
            <a:r>
              <a:rPr lang="ru-RU" sz="4400" dirty="0" err="1">
                <a:solidFill>
                  <a:srgbClr val="FF0000"/>
                </a:solidFill>
              </a:rPr>
              <a:t>Четаев</a:t>
            </a:r>
            <a:endParaRPr lang="ru-RU" sz="4400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739" y="308224"/>
            <a:ext cx="10911156" cy="6277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0106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047" y="0"/>
            <a:ext cx="118529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0556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256" y="164387"/>
            <a:ext cx="10972800" cy="6513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0607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39766" y="277402"/>
            <a:ext cx="900016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srgbClr val="FF0000"/>
                </a:solidFill>
              </a:rPr>
              <a:t>Командирам и солдатам на заметку:</a:t>
            </a:r>
            <a:endParaRPr lang="ru-RU" sz="4400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871" y="205423"/>
            <a:ext cx="1499746" cy="137171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520575" y="2013735"/>
            <a:ext cx="985291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После войны на вооружении </a:t>
            </a:r>
            <a:r>
              <a:rPr lang="ru-RU" sz="2000" b="1" dirty="0" err="1">
                <a:solidFill>
                  <a:srgbClr val="FF0000"/>
                </a:solidFill>
              </a:rPr>
              <a:t>военно</a:t>
            </a:r>
            <a:r>
              <a:rPr lang="ru-RU" sz="2000" b="1" dirty="0">
                <a:solidFill>
                  <a:srgbClr val="FF0000"/>
                </a:solidFill>
              </a:rPr>
              <a:t> – воздушных сил появились ракеты различного назначения.</a:t>
            </a:r>
          </a:p>
          <a:p>
            <a:r>
              <a:rPr lang="ru-RU" sz="2000" b="1" dirty="0">
                <a:solidFill>
                  <a:srgbClr val="FF0000"/>
                </a:solidFill>
              </a:rPr>
              <a:t>В состав </a:t>
            </a:r>
            <a:r>
              <a:rPr lang="ru-RU" sz="2000" b="1" dirty="0" err="1">
                <a:solidFill>
                  <a:srgbClr val="FF0000"/>
                </a:solidFill>
              </a:rPr>
              <a:t>военно</a:t>
            </a:r>
            <a:r>
              <a:rPr lang="ru-RU" sz="2000" b="1" dirty="0">
                <a:solidFill>
                  <a:srgbClr val="FF0000"/>
                </a:solidFill>
              </a:rPr>
              <a:t> – морского флота вошли новые атомные подводные лодки – ракетоносцы, оснащенные баллистическими ракетами. Оружие стало очень сложным, мощным и результативным, поэтому возросла мера ответственности за его применение.</a:t>
            </a:r>
          </a:p>
          <a:p>
            <a:r>
              <a:rPr lang="ru-RU" sz="2000" b="1" dirty="0">
                <a:solidFill>
                  <a:srgbClr val="FF0000"/>
                </a:solidFill>
              </a:rPr>
              <a:t>Точность попадания ракеты в цель во многом зависит от качества выполнения необходимых математических расчётов.</a:t>
            </a:r>
          </a:p>
          <a:p>
            <a:r>
              <a:rPr lang="ru-RU" sz="2000" b="1" dirty="0">
                <a:solidFill>
                  <a:srgbClr val="FF0000"/>
                </a:solidFill>
              </a:rPr>
              <a:t>Командиры должны иметь хорошие математические знания, уметь широко использовать вычислительные средства.</a:t>
            </a:r>
          </a:p>
          <a:p>
            <a:r>
              <a:rPr lang="ru-RU" sz="2000" b="1" dirty="0">
                <a:solidFill>
                  <a:srgbClr val="FF0000"/>
                </a:solidFill>
              </a:rPr>
              <a:t>В современной армии не только командиру, но и солдату, нужно владеть основами электротехники, радиотехники, хорошо знать математику!</a:t>
            </a:r>
          </a:p>
        </p:txBody>
      </p:sp>
    </p:spTree>
    <p:extLst>
      <p:ext uri="{BB962C8B-B14F-4D97-AF65-F5344CB8AC3E}">
        <p14:creationId xmlns:p14="http://schemas.microsoft.com/office/powerpoint/2010/main" val="391338098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304</TotalTime>
  <Words>347</Words>
  <Application>Microsoft Office PowerPoint</Application>
  <PresentationFormat>Широкоэкранный</PresentationFormat>
  <Paragraphs>45</Paragraphs>
  <Slides>26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4" baseType="lpstr">
      <vt:lpstr>Arial</vt:lpstr>
      <vt:lpstr>Calibri</vt:lpstr>
      <vt:lpstr>Century Gothic</vt:lpstr>
      <vt:lpstr>Helvetica</vt:lpstr>
      <vt:lpstr>Times New Roman</vt:lpstr>
      <vt:lpstr>Wingdings 3</vt:lpstr>
      <vt:lpstr>Ион</vt:lpstr>
      <vt:lpstr>Документ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HP</dc:creator>
  <cp:lastModifiedBy>HP</cp:lastModifiedBy>
  <cp:revision>17</cp:revision>
  <dcterms:created xsi:type="dcterms:W3CDTF">2020-02-21T18:32:07Z</dcterms:created>
  <dcterms:modified xsi:type="dcterms:W3CDTF">2020-02-24T15:44:42Z</dcterms:modified>
</cp:coreProperties>
</file>